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316" r:id="rId3"/>
    <p:sldId id="358" r:id="rId5"/>
    <p:sldId id="360" r:id="rId6"/>
    <p:sldId id="359" r:id="rId7"/>
    <p:sldId id="361" r:id="rId8"/>
    <p:sldId id="335" r:id="rId9"/>
    <p:sldId id="336" r:id="rId10"/>
    <p:sldId id="337" r:id="rId11"/>
    <p:sldId id="258" r:id="rId12"/>
    <p:sldId id="342" r:id="rId13"/>
    <p:sldId id="343" r:id="rId14"/>
    <p:sldId id="344" r:id="rId15"/>
    <p:sldId id="267" r:id="rId16"/>
    <p:sldId id="363" r:id="rId17"/>
    <p:sldId id="362" r:id="rId18"/>
    <p:sldId id="364" r:id="rId19"/>
    <p:sldId id="268" r:id="rId20"/>
    <p:sldId id="269" r:id="rId21"/>
    <p:sldId id="270" r:id="rId22"/>
    <p:sldId id="345" r:id="rId23"/>
    <p:sldId id="271" r:id="rId24"/>
    <p:sldId id="272" r:id="rId25"/>
    <p:sldId id="338" r:id="rId26"/>
    <p:sldId id="347" r:id="rId27"/>
    <p:sldId id="273" r:id="rId28"/>
    <p:sldId id="274" r:id="rId29"/>
    <p:sldId id="275" r:id="rId30"/>
    <p:sldId id="276" r:id="rId31"/>
    <p:sldId id="278" r:id="rId32"/>
    <p:sldId id="348" r:id="rId33"/>
    <p:sldId id="339" r:id="rId34"/>
    <p:sldId id="349" r:id="rId35"/>
    <p:sldId id="262" r:id="rId36"/>
    <p:sldId id="280" r:id="rId37"/>
    <p:sldId id="281" r:id="rId38"/>
    <p:sldId id="340" r:id="rId39"/>
    <p:sldId id="351" r:id="rId40"/>
    <p:sldId id="264" r:id="rId41"/>
    <p:sldId id="352" r:id="rId42"/>
    <p:sldId id="283" r:id="rId43"/>
    <p:sldId id="284" r:id="rId44"/>
    <p:sldId id="285" r:id="rId45"/>
    <p:sldId id="286" r:id="rId46"/>
    <p:sldId id="353" r:id="rId47"/>
    <p:sldId id="287" r:id="rId48"/>
    <p:sldId id="288" r:id="rId49"/>
    <p:sldId id="289" r:id="rId50"/>
    <p:sldId id="354" r:id="rId51"/>
    <p:sldId id="290" r:id="rId52"/>
    <p:sldId id="292" r:id="rId53"/>
    <p:sldId id="355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02" r:id="rId64"/>
    <p:sldId id="341" r:id="rId65"/>
    <p:sldId id="303" r:id="rId66"/>
    <p:sldId id="304" r:id="rId67"/>
    <p:sldId id="365" r:id="rId68"/>
    <p:sldId id="366" r:id="rId69"/>
  </p:sldIdLst>
  <p:sldSz cx="12192000" cy="6858000"/>
  <p:notesSz cx="6858000" cy="9144000"/>
  <p:custDataLst>
    <p:tags r:id="rId73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FF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61" autoAdjust="0"/>
    <p:restoredTop sz="80108" autoAdjust="0"/>
  </p:normalViewPr>
  <p:slideViewPr>
    <p:cSldViewPr snapToGrid="0" snapToObjects="1">
      <p:cViewPr varScale="1">
        <p:scale>
          <a:sx n="62" d="100"/>
          <a:sy n="62" d="100"/>
        </p:scale>
        <p:origin x="564" y="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82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3" Type="http://schemas.openxmlformats.org/officeDocument/2006/relationships/tags" Target="tags/tag50.xml"/><Relationship Id="rId72" Type="http://schemas.openxmlformats.org/officeDocument/2006/relationships/tableStyles" Target="tableStyles.xml"/><Relationship Id="rId71" Type="http://schemas.openxmlformats.org/officeDocument/2006/relationships/viewProps" Target="viewProps.xml"/><Relationship Id="rId70" Type="http://schemas.openxmlformats.org/officeDocument/2006/relationships/presProps" Target="presProps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Calibri" panose="020F050202020403020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4C4FA88-6280-8046-9D60-E2369DED338A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F0A677C-2D91-344F-8C3C-9836C9D65048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charset="-128"/>
        <a:cs typeface="MS PGothic" panose="020B0600070205080204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kumimoji="1" lang="zh-CN" altLang="en-US">
              <a:ea typeface="MS PGothic" panose="020B0600070205080204" charset="-128"/>
            </a:endParaRPr>
          </a:p>
        </p:txBody>
      </p:sp>
      <p:sp>
        <p:nvSpPr>
          <p:cNvPr id="717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fld id="{F1846F4B-3780-4E6B-BB8E-7D191BFAC007}" type="slidenum">
              <a:rPr kumimoji="1" lang="zh-CN" altLang="en-US" smtClean="0">
                <a:latin typeface="Calibri" panose="020F0502020204030204" charset="0"/>
              </a:rPr>
            </a:fld>
            <a:endParaRPr kumimoji="1" lang="zh-CN" altLang="en-US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0A677C-2D91-344F-8C3C-9836C9D6504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User-Agent is very common, URI is suspicious.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0A677C-2D91-344F-8C3C-9836C9D6504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0A677C-2D91-344F-8C3C-9836C9D6504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kumimoji="1" lang="zh-CN" altLang="en-US">
              <a:ea typeface="MS PGothic" panose="020B0600070205080204" charset="-128"/>
            </a:endParaRPr>
          </a:p>
        </p:txBody>
      </p:sp>
      <p:sp>
        <p:nvSpPr>
          <p:cNvPr id="717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fld id="{F1846F4B-3780-4E6B-BB8E-7D191BFAC007}" type="slidenum">
              <a:rPr kumimoji="1" lang="zh-CN" altLang="en-US" smtClean="0">
                <a:latin typeface="Calibri" panose="020F0502020204030204" charset="0"/>
              </a:rPr>
            </a:fld>
            <a:endParaRPr kumimoji="1" lang="zh-CN" altLang="en-US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showMasterSp="0" userDrawn="1">
  <p:cSld name="1_标题幻灯片">
    <p:bg>
      <p:bgPr>
        <a:gradFill rotWithShape="0">
          <a:gsLst>
            <a:gs pos="0">
              <a:schemeClr val="bg1"/>
            </a:gs>
            <a:gs pos="100000">
              <a:srgbClr val="3366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1" name="Picture 135" descr="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8717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23" name="Rectangle 127"/>
          <p:cNvSpPr>
            <a:spLocks noChangeArrowheads="1"/>
          </p:cNvSpPr>
          <p:nvPr userDrawn="1"/>
        </p:nvSpPr>
        <p:spPr bwMode="gray">
          <a:xfrm>
            <a:off x="0" y="1"/>
            <a:ext cx="12192000" cy="1628775"/>
          </a:xfrm>
          <a:prstGeom prst="rect">
            <a:avLst/>
          </a:prstGeom>
          <a:gradFill rotWithShape="1">
            <a:gsLst>
              <a:gs pos="0">
                <a:srgbClr val="3366FF">
                  <a:alpha val="30000"/>
                </a:srgbClr>
              </a:gs>
              <a:gs pos="100000">
                <a:schemeClr val="bg1">
                  <a:alpha val="78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111" name="Group 15"/>
          <p:cNvGrpSpPr/>
          <p:nvPr/>
        </p:nvGrpSpPr>
        <p:grpSpPr bwMode="auto">
          <a:xfrm>
            <a:off x="0" y="1773238"/>
            <a:ext cx="12192000" cy="4895850"/>
            <a:chOff x="664" y="1951"/>
            <a:chExt cx="4308" cy="2120"/>
          </a:xfrm>
        </p:grpSpPr>
        <p:sp>
          <p:nvSpPr>
            <p:cNvPr id="4112" name="Freeform 16"/>
            <p:cNvSpPr/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>
                <a:gd name="T0" fmla="*/ 116 w 1692"/>
                <a:gd name="T1" fmla="*/ 258 h 2586"/>
                <a:gd name="T2" fmla="*/ 320 w 1692"/>
                <a:gd name="T3" fmla="*/ 210 h 2586"/>
                <a:gd name="T4" fmla="*/ 434 w 1692"/>
                <a:gd name="T5" fmla="*/ 240 h 2586"/>
                <a:gd name="T6" fmla="*/ 416 w 1692"/>
                <a:gd name="T7" fmla="*/ 444 h 2586"/>
                <a:gd name="T8" fmla="*/ 272 w 1692"/>
                <a:gd name="T9" fmla="*/ 582 h 2586"/>
                <a:gd name="T10" fmla="*/ 218 w 1692"/>
                <a:gd name="T11" fmla="*/ 714 h 2586"/>
                <a:gd name="T12" fmla="*/ 284 w 1692"/>
                <a:gd name="T13" fmla="*/ 964 h 2586"/>
                <a:gd name="T14" fmla="*/ 316 w 1692"/>
                <a:gd name="T15" fmla="*/ 960 h 2586"/>
                <a:gd name="T16" fmla="*/ 328 w 1692"/>
                <a:gd name="T17" fmla="*/ 906 h 2586"/>
                <a:gd name="T18" fmla="*/ 478 w 1692"/>
                <a:gd name="T19" fmla="*/ 1154 h 2586"/>
                <a:gd name="T20" fmla="*/ 650 w 1692"/>
                <a:gd name="T21" fmla="*/ 1200 h 2586"/>
                <a:gd name="T22" fmla="*/ 794 w 1692"/>
                <a:gd name="T23" fmla="*/ 1350 h 2586"/>
                <a:gd name="T24" fmla="*/ 854 w 1692"/>
                <a:gd name="T25" fmla="*/ 1422 h 2586"/>
                <a:gd name="T26" fmla="*/ 770 w 1692"/>
                <a:gd name="T27" fmla="*/ 1608 h 2586"/>
                <a:gd name="T28" fmla="*/ 916 w 1692"/>
                <a:gd name="T29" fmla="*/ 1782 h 2586"/>
                <a:gd name="T30" fmla="*/ 1034 w 1692"/>
                <a:gd name="T31" fmla="*/ 2022 h 2586"/>
                <a:gd name="T32" fmla="*/ 1094 w 1692"/>
                <a:gd name="T33" fmla="*/ 2310 h 2586"/>
                <a:gd name="T34" fmla="*/ 1194 w 1692"/>
                <a:gd name="T35" fmla="*/ 2540 h 2586"/>
                <a:gd name="T36" fmla="*/ 1280 w 1692"/>
                <a:gd name="T37" fmla="*/ 2520 h 2586"/>
                <a:gd name="T38" fmla="*/ 1244 w 1692"/>
                <a:gd name="T39" fmla="*/ 2394 h 2586"/>
                <a:gd name="T40" fmla="*/ 1288 w 1692"/>
                <a:gd name="T41" fmla="*/ 2306 h 2586"/>
                <a:gd name="T42" fmla="*/ 1368 w 1692"/>
                <a:gd name="T43" fmla="*/ 2228 h 2586"/>
                <a:gd name="T44" fmla="*/ 1448 w 1692"/>
                <a:gd name="T45" fmla="*/ 2076 h 2586"/>
                <a:gd name="T46" fmla="*/ 1568 w 1692"/>
                <a:gd name="T47" fmla="*/ 1950 h 2586"/>
                <a:gd name="T48" fmla="*/ 1622 w 1692"/>
                <a:gd name="T49" fmla="*/ 1746 h 2586"/>
                <a:gd name="T50" fmla="*/ 1552 w 1692"/>
                <a:gd name="T51" fmla="*/ 1538 h 2586"/>
                <a:gd name="T52" fmla="*/ 1376 w 1692"/>
                <a:gd name="T53" fmla="*/ 1410 h 2586"/>
                <a:gd name="T54" fmla="*/ 1104 w 1692"/>
                <a:gd name="T55" fmla="*/ 1280 h 2586"/>
                <a:gd name="T56" fmla="*/ 974 w 1692"/>
                <a:gd name="T57" fmla="*/ 1260 h 2586"/>
                <a:gd name="T58" fmla="*/ 904 w 1692"/>
                <a:gd name="T59" fmla="*/ 1268 h 2586"/>
                <a:gd name="T60" fmla="*/ 794 w 1692"/>
                <a:gd name="T61" fmla="*/ 1308 h 2586"/>
                <a:gd name="T62" fmla="*/ 758 w 1692"/>
                <a:gd name="T63" fmla="*/ 1174 h 2586"/>
                <a:gd name="T64" fmla="*/ 736 w 1692"/>
                <a:gd name="T65" fmla="*/ 1062 h 2586"/>
                <a:gd name="T66" fmla="*/ 632 w 1692"/>
                <a:gd name="T67" fmla="*/ 1104 h 2586"/>
                <a:gd name="T68" fmla="*/ 568 w 1692"/>
                <a:gd name="T69" fmla="*/ 950 h 2586"/>
                <a:gd name="T70" fmla="*/ 740 w 1692"/>
                <a:gd name="T71" fmla="*/ 912 h 2586"/>
                <a:gd name="T72" fmla="*/ 842 w 1692"/>
                <a:gd name="T73" fmla="*/ 906 h 2586"/>
                <a:gd name="T74" fmla="*/ 896 w 1692"/>
                <a:gd name="T75" fmla="*/ 900 h 2586"/>
                <a:gd name="T76" fmla="*/ 1058 w 1692"/>
                <a:gd name="T77" fmla="*/ 750 h 2586"/>
                <a:gd name="T78" fmla="*/ 1184 w 1692"/>
                <a:gd name="T79" fmla="*/ 678 h 2586"/>
                <a:gd name="T80" fmla="*/ 1278 w 1692"/>
                <a:gd name="T81" fmla="*/ 636 h 2586"/>
                <a:gd name="T82" fmla="*/ 1340 w 1692"/>
                <a:gd name="T83" fmla="*/ 538 h 2586"/>
                <a:gd name="T84" fmla="*/ 1288 w 1692"/>
                <a:gd name="T85" fmla="*/ 512 h 2586"/>
                <a:gd name="T86" fmla="*/ 1526 w 1692"/>
                <a:gd name="T87" fmla="*/ 456 h 2586"/>
                <a:gd name="T88" fmla="*/ 1406 w 1692"/>
                <a:gd name="T89" fmla="*/ 342 h 2586"/>
                <a:gd name="T90" fmla="*/ 1328 w 1692"/>
                <a:gd name="T91" fmla="*/ 264 h 2586"/>
                <a:gd name="T92" fmla="*/ 1222 w 1692"/>
                <a:gd name="T93" fmla="*/ 364 h 2586"/>
                <a:gd name="T94" fmla="*/ 1110 w 1692"/>
                <a:gd name="T95" fmla="*/ 444 h 2586"/>
                <a:gd name="T96" fmla="*/ 1022 w 1692"/>
                <a:gd name="T97" fmla="*/ 304 h 2586"/>
                <a:gd name="T98" fmla="*/ 1212 w 1692"/>
                <a:gd name="T99" fmla="*/ 240 h 2586"/>
                <a:gd name="T100" fmla="*/ 1266 w 1692"/>
                <a:gd name="T101" fmla="*/ 198 h 2586"/>
                <a:gd name="T102" fmla="*/ 1328 w 1692"/>
                <a:gd name="T103" fmla="*/ 172 h 2586"/>
                <a:gd name="T104" fmla="*/ 1286 w 1692"/>
                <a:gd name="T105" fmla="*/ 144 h 2586"/>
                <a:gd name="T106" fmla="*/ 1262 w 1692"/>
                <a:gd name="T107" fmla="*/ 120 h 2586"/>
                <a:gd name="T108" fmla="*/ 1202 w 1692"/>
                <a:gd name="T109" fmla="*/ 102 h 2586"/>
                <a:gd name="T110" fmla="*/ 1106 w 1692"/>
                <a:gd name="T111" fmla="*/ 136 h 2586"/>
                <a:gd name="T112" fmla="*/ 950 w 1692"/>
                <a:gd name="T113" fmla="*/ 120 h 2586"/>
                <a:gd name="T114" fmla="*/ 550 w 1692"/>
                <a:gd name="T115" fmla="*/ 0 h 2586"/>
                <a:gd name="T116" fmla="*/ 344 w 1692"/>
                <a:gd name="T117" fmla="*/ 32 h 2586"/>
                <a:gd name="T118" fmla="*/ 290 w 1692"/>
                <a:gd name="T119" fmla="*/ 102 h 2586"/>
                <a:gd name="T120" fmla="*/ 128 w 1692"/>
                <a:gd name="T121" fmla="*/ 174 h 2586"/>
                <a:gd name="T122" fmla="*/ 128 w 1692"/>
                <a:gd name="T123" fmla="*/ 216 h 2586"/>
                <a:gd name="T124" fmla="*/ 2 w 1692"/>
                <a:gd name="T125" fmla="*/ 252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3" name="Freeform 17"/>
            <p:cNvSpPr/>
            <p:nvPr/>
          </p:nvSpPr>
          <p:spPr bwMode="invGray">
            <a:xfrm>
              <a:off x="703" y="2230"/>
              <a:ext cx="34" cy="28"/>
            </a:xfrm>
            <a:custGeom>
              <a:avLst/>
              <a:gdLst>
                <a:gd name="T0" fmla="*/ 16 w 46"/>
                <a:gd name="T1" fmla="*/ 4 h 38"/>
                <a:gd name="T2" fmla="*/ 0 w 46"/>
                <a:gd name="T3" fmla="*/ 22 h 38"/>
                <a:gd name="T4" fmla="*/ 22 w 46"/>
                <a:gd name="T5" fmla="*/ 38 h 38"/>
                <a:gd name="T6" fmla="*/ 46 w 46"/>
                <a:gd name="T7" fmla="*/ 26 h 38"/>
                <a:gd name="T8" fmla="*/ 30 w 46"/>
                <a:gd name="T9" fmla="*/ 0 h 38"/>
                <a:gd name="T10" fmla="*/ 16 w 46"/>
                <a:gd name="T11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4" name="Freeform 18"/>
            <p:cNvSpPr/>
            <p:nvPr/>
          </p:nvSpPr>
          <p:spPr bwMode="invGray">
            <a:xfrm>
              <a:off x="1010" y="2353"/>
              <a:ext cx="39" cy="32"/>
            </a:xfrm>
            <a:custGeom>
              <a:avLst/>
              <a:gdLst>
                <a:gd name="T0" fmla="*/ 12 w 52"/>
                <a:gd name="T1" fmla="*/ 0 h 44"/>
                <a:gd name="T2" fmla="*/ 26 w 52"/>
                <a:gd name="T3" fmla="*/ 44 h 44"/>
                <a:gd name="T4" fmla="*/ 42 w 52"/>
                <a:gd name="T5" fmla="*/ 42 h 44"/>
                <a:gd name="T6" fmla="*/ 38 w 52"/>
                <a:gd name="T7" fmla="*/ 16 h 44"/>
                <a:gd name="T8" fmla="*/ 26 w 52"/>
                <a:gd name="T9" fmla="*/ 2 h 44"/>
                <a:gd name="T10" fmla="*/ 12 w 52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5" name="Freeform 19"/>
            <p:cNvSpPr/>
            <p:nvPr/>
          </p:nvSpPr>
          <p:spPr bwMode="invGray">
            <a:xfrm>
              <a:off x="1792" y="2409"/>
              <a:ext cx="98" cy="74"/>
            </a:xfrm>
            <a:custGeom>
              <a:avLst/>
              <a:gdLst>
                <a:gd name="T0" fmla="*/ 97 w 131"/>
                <a:gd name="T1" fmla="*/ 0 h 98"/>
                <a:gd name="T2" fmla="*/ 79 w 131"/>
                <a:gd name="T3" fmla="*/ 8 h 98"/>
                <a:gd name="T4" fmla="*/ 53 w 131"/>
                <a:gd name="T5" fmla="*/ 24 h 98"/>
                <a:gd name="T6" fmla="*/ 39 w 131"/>
                <a:gd name="T7" fmla="*/ 40 h 98"/>
                <a:gd name="T8" fmla="*/ 21 w 131"/>
                <a:gd name="T9" fmla="*/ 52 h 98"/>
                <a:gd name="T10" fmla="*/ 63 w 131"/>
                <a:gd name="T11" fmla="*/ 82 h 98"/>
                <a:gd name="T12" fmla="*/ 79 w 131"/>
                <a:gd name="T13" fmla="*/ 94 h 98"/>
                <a:gd name="T14" fmla="*/ 85 w 131"/>
                <a:gd name="T15" fmla="*/ 92 h 98"/>
                <a:gd name="T16" fmla="*/ 89 w 131"/>
                <a:gd name="T17" fmla="*/ 86 h 98"/>
                <a:gd name="T18" fmla="*/ 97 w 131"/>
                <a:gd name="T19" fmla="*/ 98 h 98"/>
                <a:gd name="T20" fmla="*/ 123 w 131"/>
                <a:gd name="T21" fmla="*/ 86 h 98"/>
                <a:gd name="T22" fmla="*/ 129 w 131"/>
                <a:gd name="T23" fmla="*/ 74 h 98"/>
                <a:gd name="T24" fmla="*/ 101 w 131"/>
                <a:gd name="T25" fmla="*/ 40 h 98"/>
                <a:gd name="T26" fmla="*/ 115 w 131"/>
                <a:gd name="T27" fmla="*/ 24 h 98"/>
                <a:gd name="T28" fmla="*/ 111 w 131"/>
                <a:gd name="T29" fmla="*/ 4 h 98"/>
                <a:gd name="T30" fmla="*/ 97 w 131"/>
                <a:gd name="T3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6" name="Freeform 20"/>
            <p:cNvSpPr/>
            <p:nvPr/>
          </p:nvSpPr>
          <p:spPr bwMode="invGray">
            <a:xfrm>
              <a:off x="1318" y="2793"/>
              <a:ext cx="158" cy="84"/>
            </a:xfrm>
            <a:custGeom>
              <a:avLst/>
              <a:gdLst>
                <a:gd name="T0" fmla="*/ 47 w 212"/>
                <a:gd name="T1" fmla="*/ 12 h 112"/>
                <a:gd name="T2" fmla="*/ 17 w 212"/>
                <a:gd name="T3" fmla="*/ 12 h 112"/>
                <a:gd name="T4" fmla="*/ 5 w 212"/>
                <a:gd name="T5" fmla="*/ 16 h 112"/>
                <a:gd name="T6" fmla="*/ 25 w 212"/>
                <a:gd name="T7" fmla="*/ 52 h 112"/>
                <a:gd name="T8" fmla="*/ 51 w 212"/>
                <a:gd name="T9" fmla="*/ 44 h 112"/>
                <a:gd name="T10" fmla="*/ 93 w 212"/>
                <a:gd name="T11" fmla="*/ 54 h 112"/>
                <a:gd name="T12" fmla="*/ 111 w 212"/>
                <a:gd name="T13" fmla="*/ 60 h 112"/>
                <a:gd name="T14" fmla="*/ 133 w 212"/>
                <a:gd name="T15" fmla="*/ 88 h 112"/>
                <a:gd name="T16" fmla="*/ 141 w 212"/>
                <a:gd name="T17" fmla="*/ 112 h 112"/>
                <a:gd name="T18" fmla="*/ 157 w 212"/>
                <a:gd name="T19" fmla="*/ 100 h 112"/>
                <a:gd name="T20" fmla="*/ 169 w 212"/>
                <a:gd name="T21" fmla="*/ 96 h 112"/>
                <a:gd name="T22" fmla="*/ 187 w 212"/>
                <a:gd name="T23" fmla="*/ 102 h 112"/>
                <a:gd name="T24" fmla="*/ 195 w 212"/>
                <a:gd name="T25" fmla="*/ 80 h 112"/>
                <a:gd name="T26" fmla="*/ 153 w 212"/>
                <a:gd name="T27" fmla="*/ 54 h 112"/>
                <a:gd name="T28" fmla="*/ 105 w 212"/>
                <a:gd name="T29" fmla="*/ 20 h 112"/>
                <a:gd name="T30" fmla="*/ 53 w 212"/>
                <a:gd name="T31" fmla="*/ 26 h 112"/>
                <a:gd name="T32" fmla="*/ 47 w 212"/>
                <a:gd name="T33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7" name="Freeform 21"/>
            <p:cNvSpPr/>
            <p:nvPr/>
          </p:nvSpPr>
          <p:spPr bwMode="invGray">
            <a:xfrm>
              <a:off x="1448" y="2857"/>
              <a:ext cx="99" cy="41"/>
            </a:xfrm>
            <a:custGeom>
              <a:avLst/>
              <a:gdLst>
                <a:gd name="T0" fmla="*/ 57 w 133"/>
                <a:gd name="T1" fmla="*/ 0 h 54"/>
                <a:gd name="T2" fmla="*/ 43 w 133"/>
                <a:gd name="T3" fmla="*/ 6 h 54"/>
                <a:gd name="T4" fmla="*/ 31 w 133"/>
                <a:gd name="T5" fmla="*/ 30 h 54"/>
                <a:gd name="T6" fmla="*/ 15 w 133"/>
                <a:gd name="T7" fmla="*/ 34 h 54"/>
                <a:gd name="T8" fmla="*/ 3 w 133"/>
                <a:gd name="T9" fmla="*/ 42 h 54"/>
                <a:gd name="T10" fmla="*/ 13 w 133"/>
                <a:gd name="T11" fmla="*/ 54 h 54"/>
                <a:gd name="T12" fmla="*/ 133 w 133"/>
                <a:gd name="T13" fmla="*/ 34 h 54"/>
                <a:gd name="T14" fmla="*/ 123 w 133"/>
                <a:gd name="T15" fmla="*/ 16 h 54"/>
                <a:gd name="T16" fmla="*/ 105 w 133"/>
                <a:gd name="T17" fmla="*/ 8 h 54"/>
                <a:gd name="T18" fmla="*/ 101 w 133"/>
                <a:gd name="T19" fmla="*/ 24 h 54"/>
                <a:gd name="T20" fmla="*/ 89 w 133"/>
                <a:gd name="T21" fmla="*/ 18 h 54"/>
                <a:gd name="T22" fmla="*/ 67 w 133"/>
                <a:gd name="T23" fmla="*/ 14 h 54"/>
                <a:gd name="T24" fmla="*/ 57 w 133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8" name="Freeform 22"/>
            <p:cNvSpPr/>
            <p:nvPr/>
          </p:nvSpPr>
          <p:spPr bwMode="invGray">
            <a:xfrm>
              <a:off x="1553" y="288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9" name="Freeform 23"/>
            <p:cNvSpPr/>
            <p:nvPr/>
          </p:nvSpPr>
          <p:spPr bwMode="invGray">
            <a:xfrm>
              <a:off x="1609" y="2886"/>
              <a:ext cx="12" cy="25"/>
            </a:xfrm>
            <a:custGeom>
              <a:avLst/>
              <a:gdLst>
                <a:gd name="T0" fmla="*/ 14 w 16"/>
                <a:gd name="T1" fmla="*/ 0 h 34"/>
                <a:gd name="T2" fmla="*/ 0 w 16"/>
                <a:gd name="T3" fmla="*/ 14 h 34"/>
                <a:gd name="T4" fmla="*/ 16 w 16"/>
                <a:gd name="T5" fmla="*/ 34 h 34"/>
                <a:gd name="T6" fmla="*/ 12 w 16"/>
                <a:gd name="T7" fmla="*/ 18 h 34"/>
                <a:gd name="T8" fmla="*/ 16 w 16"/>
                <a:gd name="T9" fmla="*/ 6 h 34"/>
                <a:gd name="T10" fmla="*/ 14 w 16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0" name="Freeform 24"/>
            <p:cNvSpPr/>
            <p:nvPr/>
          </p:nvSpPr>
          <p:spPr bwMode="invGray">
            <a:xfrm>
              <a:off x="1426" y="2040"/>
              <a:ext cx="180" cy="88"/>
            </a:xfrm>
            <a:custGeom>
              <a:avLst/>
              <a:gdLst>
                <a:gd name="T0" fmla="*/ 64 w 240"/>
                <a:gd name="T1" fmla="*/ 1 h 117"/>
                <a:gd name="T2" fmla="*/ 24 w 240"/>
                <a:gd name="T3" fmla="*/ 31 h 117"/>
                <a:gd name="T4" fmla="*/ 6 w 240"/>
                <a:gd name="T5" fmla="*/ 37 h 117"/>
                <a:gd name="T6" fmla="*/ 0 w 240"/>
                <a:gd name="T7" fmla="*/ 39 h 117"/>
                <a:gd name="T8" fmla="*/ 26 w 240"/>
                <a:gd name="T9" fmla="*/ 59 h 117"/>
                <a:gd name="T10" fmla="*/ 38 w 240"/>
                <a:gd name="T11" fmla="*/ 63 h 117"/>
                <a:gd name="T12" fmla="*/ 68 w 240"/>
                <a:gd name="T13" fmla="*/ 47 h 117"/>
                <a:gd name="T14" fmla="*/ 80 w 240"/>
                <a:gd name="T15" fmla="*/ 43 h 117"/>
                <a:gd name="T16" fmla="*/ 82 w 240"/>
                <a:gd name="T17" fmla="*/ 55 h 117"/>
                <a:gd name="T18" fmla="*/ 64 w 240"/>
                <a:gd name="T19" fmla="*/ 61 h 117"/>
                <a:gd name="T20" fmla="*/ 72 w 240"/>
                <a:gd name="T21" fmla="*/ 73 h 117"/>
                <a:gd name="T22" fmla="*/ 40 w 240"/>
                <a:gd name="T23" fmla="*/ 87 h 117"/>
                <a:gd name="T24" fmla="*/ 70 w 240"/>
                <a:gd name="T25" fmla="*/ 109 h 117"/>
                <a:gd name="T26" fmla="*/ 82 w 240"/>
                <a:gd name="T27" fmla="*/ 113 h 117"/>
                <a:gd name="T28" fmla="*/ 118 w 240"/>
                <a:gd name="T29" fmla="*/ 103 h 117"/>
                <a:gd name="T30" fmla="*/ 150 w 240"/>
                <a:gd name="T31" fmla="*/ 105 h 117"/>
                <a:gd name="T32" fmla="*/ 168 w 240"/>
                <a:gd name="T33" fmla="*/ 117 h 117"/>
                <a:gd name="T34" fmla="*/ 204 w 240"/>
                <a:gd name="T35" fmla="*/ 109 h 117"/>
                <a:gd name="T36" fmla="*/ 224 w 240"/>
                <a:gd name="T37" fmla="*/ 103 h 117"/>
                <a:gd name="T38" fmla="*/ 222 w 240"/>
                <a:gd name="T39" fmla="*/ 77 h 117"/>
                <a:gd name="T40" fmla="*/ 234 w 240"/>
                <a:gd name="T41" fmla="*/ 69 h 117"/>
                <a:gd name="T42" fmla="*/ 238 w 240"/>
                <a:gd name="T43" fmla="*/ 47 h 117"/>
                <a:gd name="T44" fmla="*/ 210 w 240"/>
                <a:gd name="T45" fmla="*/ 57 h 117"/>
                <a:gd name="T46" fmla="*/ 200 w 240"/>
                <a:gd name="T47" fmla="*/ 43 h 117"/>
                <a:gd name="T48" fmla="*/ 172 w 240"/>
                <a:gd name="T49" fmla="*/ 45 h 117"/>
                <a:gd name="T50" fmla="*/ 134 w 240"/>
                <a:gd name="T51" fmla="*/ 9 h 117"/>
                <a:gd name="T52" fmla="*/ 94 w 240"/>
                <a:gd name="T53" fmla="*/ 11 h 117"/>
                <a:gd name="T54" fmla="*/ 82 w 240"/>
                <a:gd name="T55" fmla="*/ 1 h 117"/>
                <a:gd name="T56" fmla="*/ 64 w 240"/>
                <a:gd name="T57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1" name="Freeform 25"/>
            <p:cNvSpPr/>
            <p:nvPr/>
          </p:nvSpPr>
          <p:spPr bwMode="invGray">
            <a:xfrm>
              <a:off x="1506" y="1999"/>
              <a:ext cx="146" cy="60"/>
            </a:xfrm>
            <a:custGeom>
              <a:avLst/>
              <a:gdLst>
                <a:gd name="T0" fmla="*/ 97 w 194"/>
                <a:gd name="T1" fmla="*/ 10 h 80"/>
                <a:gd name="T2" fmla="*/ 13 w 194"/>
                <a:gd name="T3" fmla="*/ 24 h 80"/>
                <a:gd name="T4" fmla="*/ 9 w 194"/>
                <a:gd name="T5" fmla="*/ 34 h 80"/>
                <a:gd name="T6" fmla="*/ 57 w 194"/>
                <a:gd name="T7" fmla="*/ 52 h 80"/>
                <a:gd name="T8" fmla="*/ 135 w 194"/>
                <a:gd name="T9" fmla="*/ 74 h 80"/>
                <a:gd name="T10" fmla="*/ 175 w 194"/>
                <a:gd name="T11" fmla="*/ 68 h 80"/>
                <a:gd name="T12" fmla="*/ 187 w 194"/>
                <a:gd name="T13" fmla="*/ 64 h 80"/>
                <a:gd name="T14" fmla="*/ 175 w 194"/>
                <a:gd name="T15" fmla="*/ 44 h 80"/>
                <a:gd name="T16" fmla="*/ 163 w 194"/>
                <a:gd name="T17" fmla="*/ 36 h 80"/>
                <a:gd name="T18" fmla="*/ 129 w 194"/>
                <a:gd name="T19" fmla="*/ 26 h 80"/>
                <a:gd name="T20" fmla="*/ 97 w 194"/>
                <a:gd name="T21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2" name="Freeform 26"/>
            <p:cNvSpPr/>
            <p:nvPr/>
          </p:nvSpPr>
          <p:spPr bwMode="invGray">
            <a:xfrm>
              <a:off x="1711" y="2069"/>
              <a:ext cx="233" cy="190"/>
            </a:xfrm>
            <a:custGeom>
              <a:avLst/>
              <a:gdLst>
                <a:gd name="T0" fmla="*/ 67 w 310"/>
                <a:gd name="T1" fmla="*/ 9 h 254"/>
                <a:gd name="T2" fmla="*/ 51 w 310"/>
                <a:gd name="T3" fmla="*/ 23 h 254"/>
                <a:gd name="T4" fmla="*/ 21 w 310"/>
                <a:gd name="T5" fmla="*/ 39 h 254"/>
                <a:gd name="T6" fmla="*/ 53 w 310"/>
                <a:gd name="T7" fmla="*/ 77 h 254"/>
                <a:gd name="T8" fmla="*/ 79 w 310"/>
                <a:gd name="T9" fmla="*/ 85 h 254"/>
                <a:gd name="T10" fmla="*/ 103 w 310"/>
                <a:gd name="T11" fmla="*/ 99 h 254"/>
                <a:gd name="T12" fmla="*/ 127 w 310"/>
                <a:gd name="T13" fmla="*/ 85 h 254"/>
                <a:gd name="T14" fmla="*/ 143 w 310"/>
                <a:gd name="T15" fmla="*/ 101 h 254"/>
                <a:gd name="T16" fmla="*/ 149 w 310"/>
                <a:gd name="T17" fmla="*/ 127 h 254"/>
                <a:gd name="T18" fmla="*/ 115 w 310"/>
                <a:gd name="T19" fmla="*/ 151 h 254"/>
                <a:gd name="T20" fmla="*/ 89 w 310"/>
                <a:gd name="T21" fmla="*/ 173 h 254"/>
                <a:gd name="T22" fmla="*/ 69 w 310"/>
                <a:gd name="T23" fmla="*/ 169 h 254"/>
                <a:gd name="T24" fmla="*/ 57 w 310"/>
                <a:gd name="T25" fmla="*/ 165 h 254"/>
                <a:gd name="T26" fmla="*/ 43 w 310"/>
                <a:gd name="T27" fmla="*/ 187 h 254"/>
                <a:gd name="T28" fmla="*/ 39 w 310"/>
                <a:gd name="T29" fmla="*/ 199 h 254"/>
                <a:gd name="T30" fmla="*/ 73 w 310"/>
                <a:gd name="T31" fmla="*/ 205 h 254"/>
                <a:gd name="T32" fmla="*/ 95 w 310"/>
                <a:gd name="T33" fmla="*/ 203 h 254"/>
                <a:gd name="T34" fmla="*/ 115 w 310"/>
                <a:gd name="T35" fmla="*/ 231 h 254"/>
                <a:gd name="T36" fmla="*/ 127 w 310"/>
                <a:gd name="T37" fmla="*/ 235 h 254"/>
                <a:gd name="T38" fmla="*/ 139 w 310"/>
                <a:gd name="T39" fmla="*/ 239 h 254"/>
                <a:gd name="T40" fmla="*/ 155 w 310"/>
                <a:gd name="T41" fmla="*/ 251 h 254"/>
                <a:gd name="T42" fmla="*/ 181 w 310"/>
                <a:gd name="T43" fmla="*/ 237 h 254"/>
                <a:gd name="T44" fmla="*/ 203 w 310"/>
                <a:gd name="T45" fmla="*/ 235 h 254"/>
                <a:gd name="T46" fmla="*/ 229 w 310"/>
                <a:gd name="T47" fmla="*/ 213 h 254"/>
                <a:gd name="T48" fmla="*/ 225 w 310"/>
                <a:gd name="T49" fmla="*/ 185 h 254"/>
                <a:gd name="T50" fmla="*/ 217 w 310"/>
                <a:gd name="T51" fmla="*/ 173 h 254"/>
                <a:gd name="T52" fmla="*/ 233 w 310"/>
                <a:gd name="T53" fmla="*/ 167 h 254"/>
                <a:gd name="T54" fmla="*/ 245 w 310"/>
                <a:gd name="T55" fmla="*/ 183 h 254"/>
                <a:gd name="T56" fmla="*/ 247 w 310"/>
                <a:gd name="T57" fmla="*/ 197 h 254"/>
                <a:gd name="T58" fmla="*/ 261 w 310"/>
                <a:gd name="T59" fmla="*/ 193 h 254"/>
                <a:gd name="T60" fmla="*/ 303 w 310"/>
                <a:gd name="T61" fmla="*/ 169 h 254"/>
                <a:gd name="T62" fmla="*/ 293 w 310"/>
                <a:gd name="T63" fmla="*/ 147 h 254"/>
                <a:gd name="T64" fmla="*/ 259 w 310"/>
                <a:gd name="T65" fmla="*/ 123 h 254"/>
                <a:gd name="T66" fmla="*/ 265 w 310"/>
                <a:gd name="T67" fmla="*/ 107 h 254"/>
                <a:gd name="T68" fmla="*/ 277 w 310"/>
                <a:gd name="T69" fmla="*/ 103 h 254"/>
                <a:gd name="T70" fmla="*/ 253 w 310"/>
                <a:gd name="T71" fmla="*/ 63 h 254"/>
                <a:gd name="T72" fmla="*/ 233 w 310"/>
                <a:gd name="T73" fmla="*/ 59 h 254"/>
                <a:gd name="T74" fmla="*/ 221 w 310"/>
                <a:gd name="T75" fmla="*/ 55 h 254"/>
                <a:gd name="T76" fmla="*/ 201 w 310"/>
                <a:gd name="T77" fmla="*/ 33 h 254"/>
                <a:gd name="T78" fmla="*/ 155 w 310"/>
                <a:gd name="T79" fmla="*/ 45 h 254"/>
                <a:gd name="T80" fmla="*/ 167 w 310"/>
                <a:gd name="T81" fmla="*/ 25 h 254"/>
                <a:gd name="T82" fmla="*/ 139 w 310"/>
                <a:gd name="T83" fmla="*/ 17 h 254"/>
                <a:gd name="T84" fmla="*/ 119 w 310"/>
                <a:gd name="T85" fmla="*/ 19 h 254"/>
                <a:gd name="T86" fmla="*/ 67 w 310"/>
                <a:gd name="T87" fmla="*/ 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3" name="Freeform 27"/>
            <p:cNvSpPr/>
            <p:nvPr/>
          </p:nvSpPr>
          <p:spPr bwMode="invGray">
            <a:xfrm>
              <a:off x="1709" y="1987"/>
              <a:ext cx="44" cy="37"/>
            </a:xfrm>
            <a:custGeom>
              <a:avLst/>
              <a:gdLst>
                <a:gd name="T0" fmla="*/ 26 w 59"/>
                <a:gd name="T1" fmla="*/ 0 h 50"/>
                <a:gd name="T2" fmla="*/ 0 w 59"/>
                <a:gd name="T3" fmla="*/ 10 h 50"/>
                <a:gd name="T4" fmla="*/ 30 w 59"/>
                <a:gd name="T5" fmla="*/ 40 h 50"/>
                <a:gd name="T6" fmla="*/ 48 w 59"/>
                <a:gd name="T7" fmla="*/ 50 h 50"/>
                <a:gd name="T8" fmla="*/ 58 w 59"/>
                <a:gd name="T9" fmla="*/ 28 h 50"/>
                <a:gd name="T10" fmla="*/ 44 w 59"/>
                <a:gd name="T11" fmla="*/ 8 h 50"/>
                <a:gd name="T12" fmla="*/ 26 w 5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4" name="Freeform 28"/>
            <p:cNvSpPr/>
            <p:nvPr/>
          </p:nvSpPr>
          <p:spPr bwMode="invGray">
            <a:xfrm>
              <a:off x="1625" y="2057"/>
              <a:ext cx="65" cy="42"/>
            </a:xfrm>
            <a:custGeom>
              <a:avLst/>
              <a:gdLst>
                <a:gd name="T0" fmla="*/ 44 w 86"/>
                <a:gd name="T1" fmla="*/ 7 h 57"/>
                <a:gd name="T2" fmla="*/ 24 w 86"/>
                <a:gd name="T3" fmla="*/ 25 h 57"/>
                <a:gd name="T4" fmla="*/ 4 w 86"/>
                <a:gd name="T5" fmla="*/ 27 h 57"/>
                <a:gd name="T6" fmla="*/ 16 w 86"/>
                <a:gd name="T7" fmla="*/ 57 h 57"/>
                <a:gd name="T8" fmla="*/ 74 w 86"/>
                <a:gd name="T9" fmla="*/ 35 h 57"/>
                <a:gd name="T10" fmla="*/ 86 w 86"/>
                <a:gd name="T11" fmla="*/ 17 h 57"/>
                <a:gd name="T12" fmla="*/ 56 w 86"/>
                <a:gd name="T13" fmla="*/ 7 h 57"/>
                <a:gd name="T14" fmla="*/ 44 w 86"/>
                <a:gd name="T15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5" name="Freeform 29"/>
            <p:cNvSpPr/>
            <p:nvPr/>
          </p:nvSpPr>
          <p:spPr bwMode="invGray">
            <a:xfrm>
              <a:off x="1693" y="2065"/>
              <a:ext cx="54" cy="25"/>
            </a:xfrm>
            <a:custGeom>
              <a:avLst/>
              <a:gdLst>
                <a:gd name="T0" fmla="*/ 40 w 73"/>
                <a:gd name="T1" fmla="*/ 0 h 34"/>
                <a:gd name="T2" fmla="*/ 10 w 73"/>
                <a:gd name="T3" fmla="*/ 16 h 34"/>
                <a:gd name="T4" fmla="*/ 24 w 73"/>
                <a:gd name="T5" fmla="*/ 34 h 34"/>
                <a:gd name="T6" fmla="*/ 52 w 73"/>
                <a:gd name="T7" fmla="*/ 28 h 34"/>
                <a:gd name="T8" fmla="*/ 64 w 73"/>
                <a:gd name="T9" fmla="*/ 20 h 34"/>
                <a:gd name="T10" fmla="*/ 40 w 73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6" name="Freeform 30"/>
            <p:cNvSpPr/>
            <p:nvPr/>
          </p:nvSpPr>
          <p:spPr bwMode="invGray">
            <a:xfrm>
              <a:off x="1664" y="2029"/>
              <a:ext cx="64" cy="34"/>
            </a:xfrm>
            <a:custGeom>
              <a:avLst/>
              <a:gdLst>
                <a:gd name="T0" fmla="*/ 58 w 85"/>
                <a:gd name="T1" fmla="*/ 10 h 45"/>
                <a:gd name="T2" fmla="*/ 28 w 85"/>
                <a:gd name="T3" fmla="*/ 4 h 45"/>
                <a:gd name="T4" fmla="*/ 0 w 85"/>
                <a:gd name="T5" fmla="*/ 18 h 45"/>
                <a:gd name="T6" fmla="*/ 40 w 85"/>
                <a:gd name="T7" fmla="*/ 32 h 45"/>
                <a:gd name="T8" fmla="*/ 64 w 85"/>
                <a:gd name="T9" fmla="*/ 40 h 45"/>
                <a:gd name="T10" fmla="*/ 84 w 85"/>
                <a:gd name="T11" fmla="*/ 18 h 45"/>
                <a:gd name="T12" fmla="*/ 82 w 85"/>
                <a:gd name="T13" fmla="*/ 6 h 45"/>
                <a:gd name="T14" fmla="*/ 64 w 85"/>
                <a:gd name="T15" fmla="*/ 0 h 45"/>
                <a:gd name="T16" fmla="*/ 58 w 85"/>
                <a:gd name="T17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7" name="Freeform 31"/>
            <p:cNvSpPr/>
            <p:nvPr/>
          </p:nvSpPr>
          <p:spPr bwMode="invGray">
            <a:xfrm>
              <a:off x="1637" y="1997"/>
              <a:ext cx="44" cy="24"/>
            </a:xfrm>
            <a:custGeom>
              <a:avLst/>
              <a:gdLst>
                <a:gd name="T0" fmla="*/ 16 w 58"/>
                <a:gd name="T1" fmla="*/ 4 h 31"/>
                <a:gd name="T2" fmla="*/ 0 w 58"/>
                <a:gd name="T3" fmla="*/ 18 h 31"/>
                <a:gd name="T4" fmla="*/ 20 w 58"/>
                <a:gd name="T5" fmla="*/ 28 h 31"/>
                <a:gd name="T6" fmla="*/ 28 w 58"/>
                <a:gd name="T7" fmla="*/ 20 h 31"/>
                <a:gd name="T8" fmla="*/ 52 w 58"/>
                <a:gd name="T9" fmla="*/ 12 h 31"/>
                <a:gd name="T10" fmla="*/ 44 w 58"/>
                <a:gd name="T11" fmla="*/ 0 h 31"/>
                <a:gd name="T12" fmla="*/ 16 w 5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8" name="Freeform 32"/>
            <p:cNvSpPr/>
            <p:nvPr/>
          </p:nvSpPr>
          <p:spPr bwMode="invGray">
            <a:xfrm>
              <a:off x="1751" y="2000"/>
              <a:ext cx="114" cy="77"/>
            </a:xfrm>
            <a:custGeom>
              <a:avLst/>
              <a:gdLst>
                <a:gd name="T0" fmla="*/ 38 w 152"/>
                <a:gd name="T1" fmla="*/ 0 h 102"/>
                <a:gd name="T2" fmla="*/ 14 w 152"/>
                <a:gd name="T3" fmla="*/ 6 h 102"/>
                <a:gd name="T4" fmla="*/ 4 w 152"/>
                <a:gd name="T5" fmla="*/ 38 h 102"/>
                <a:gd name="T6" fmla="*/ 12 w 152"/>
                <a:gd name="T7" fmla="*/ 56 h 102"/>
                <a:gd name="T8" fmla="*/ 0 w 152"/>
                <a:gd name="T9" fmla="*/ 72 h 102"/>
                <a:gd name="T10" fmla="*/ 56 w 152"/>
                <a:gd name="T11" fmla="*/ 86 h 102"/>
                <a:gd name="T12" fmla="*/ 82 w 152"/>
                <a:gd name="T13" fmla="*/ 92 h 102"/>
                <a:gd name="T14" fmla="*/ 152 w 152"/>
                <a:gd name="T15" fmla="*/ 86 h 102"/>
                <a:gd name="T16" fmla="*/ 76 w 152"/>
                <a:gd name="T17" fmla="*/ 70 h 102"/>
                <a:gd name="T18" fmla="*/ 54 w 152"/>
                <a:gd name="T19" fmla="*/ 62 h 102"/>
                <a:gd name="T20" fmla="*/ 44 w 152"/>
                <a:gd name="T21" fmla="*/ 52 h 102"/>
                <a:gd name="T22" fmla="*/ 50 w 152"/>
                <a:gd name="T23" fmla="*/ 34 h 102"/>
                <a:gd name="T24" fmla="*/ 38 w 152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9" name="Freeform 33"/>
            <p:cNvSpPr/>
            <p:nvPr/>
          </p:nvSpPr>
          <p:spPr bwMode="invGray">
            <a:xfrm>
              <a:off x="664" y="2245"/>
              <a:ext cx="25" cy="15"/>
            </a:xfrm>
            <a:custGeom>
              <a:avLst/>
              <a:gdLst>
                <a:gd name="T0" fmla="*/ 34 w 34"/>
                <a:gd name="T1" fmla="*/ 0 h 20"/>
                <a:gd name="T2" fmla="*/ 24 w 34"/>
                <a:gd name="T3" fmla="*/ 20 h 20"/>
                <a:gd name="T4" fmla="*/ 4 w 34"/>
                <a:gd name="T5" fmla="*/ 18 h 20"/>
                <a:gd name="T6" fmla="*/ 4 w 34"/>
                <a:gd name="T7" fmla="*/ 6 h 20"/>
                <a:gd name="T8" fmla="*/ 34 w 3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0" name="Freeform 34"/>
            <p:cNvSpPr/>
            <p:nvPr/>
          </p:nvSpPr>
          <p:spPr bwMode="invGray">
            <a:xfrm>
              <a:off x="1421" y="2756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1" name="Freeform 35"/>
            <p:cNvSpPr/>
            <p:nvPr/>
          </p:nvSpPr>
          <p:spPr bwMode="invGray">
            <a:xfrm>
              <a:off x="1424" y="2781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2" name="Freeform 36"/>
            <p:cNvSpPr/>
            <p:nvPr/>
          </p:nvSpPr>
          <p:spPr bwMode="invGray">
            <a:xfrm>
              <a:off x="1628" y="2913"/>
              <a:ext cx="15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3" name="Freeform 37"/>
            <p:cNvSpPr/>
            <p:nvPr/>
          </p:nvSpPr>
          <p:spPr bwMode="invGray">
            <a:xfrm>
              <a:off x="1752" y="2429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4" name="Freeform 38"/>
            <p:cNvSpPr/>
            <p:nvPr/>
          </p:nvSpPr>
          <p:spPr bwMode="invGray">
            <a:xfrm>
              <a:off x="1652" y="2224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5" name="Freeform 39"/>
            <p:cNvSpPr/>
            <p:nvPr/>
          </p:nvSpPr>
          <p:spPr bwMode="invGray">
            <a:xfrm>
              <a:off x="1717" y="2045"/>
              <a:ext cx="39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6" name="Freeform 40"/>
            <p:cNvSpPr/>
            <p:nvPr/>
          </p:nvSpPr>
          <p:spPr bwMode="invGray">
            <a:xfrm>
              <a:off x="1780" y="215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7" name="Freeform 41"/>
            <p:cNvSpPr/>
            <p:nvPr/>
          </p:nvSpPr>
          <p:spPr bwMode="invGray">
            <a:xfrm>
              <a:off x="1796" y="1951"/>
              <a:ext cx="696" cy="346"/>
            </a:xfrm>
            <a:custGeom>
              <a:avLst/>
              <a:gdLst>
                <a:gd name="T0" fmla="*/ 28 w 929"/>
                <a:gd name="T1" fmla="*/ 56 h 462"/>
                <a:gd name="T2" fmla="*/ 6 w 929"/>
                <a:gd name="T3" fmla="*/ 92 h 462"/>
                <a:gd name="T4" fmla="*/ 36 w 929"/>
                <a:gd name="T5" fmla="*/ 100 h 462"/>
                <a:gd name="T6" fmla="*/ 16 w 929"/>
                <a:gd name="T7" fmla="*/ 116 h 462"/>
                <a:gd name="T8" fmla="*/ 104 w 929"/>
                <a:gd name="T9" fmla="*/ 136 h 462"/>
                <a:gd name="T10" fmla="*/ 142 w 929"/>
                <a:gd name="T11" fmla="*/ 130 h 462"/>
                <a:gd name="T12" fmla="*/ 250 w 929"/>
                <a:gd name="T13" fmla="*/ 78 h 462"/>
                <a:gd name="T14" fmla="*/ 300 w 929"/>
                <a:gd name="T15" fmla="*/ 66 h 462"/>
                <a:gd name="T16" fmla="*/ 324 w 929"/>
                <a:gd name="T17" fmla="*/ 80 h 462"/>
                <a:gd name="T18" fmla="*/ 272 w 929"/>
                <a:gd name="T19" fmla="*/ 88 h 462"/>
                <a:gd name="T20" fmla="*/ 242 w 929"/>
                <a:gd name="T21" fmla="*/ 112 h 462"/>
                <a:gd name="T22" fmla="*/ 254 w 929"/>
                <a:gd name="T23" fmla="*/ 120 h 462"/>
                <a:gd name="T24" fmla="*/ 260 w 929"/>
                <a:gd name="T25" fmla="*/ 158 h 462"/>
                <a:gd name="T26" fmla="*/ 350 w 929"/>
                <a:gd name="T27" fmla="*/ 192 h 462"/>
                <a:gd name="T28" fmla="*/ 336 w 929"/>
                <a:gd name="T29" fmla="*/ 210 h 462"/>
                <a:gd name="T30" fmla="*/ 368 w 929"/>
                <a:gd name="T31" fmla="*/ 246 h 462"/>
                <a:gd name="T32" fmla="*/ 348 w 929"/>
                <a:gd name="T33" fmla="*/ 266 h 462"/>
                <a:gd name="T34" fmla="*/ 324 w 929"/>
                <a:gd name="T35" fmla="*/ 294 h 462"/>
                <a:gd name="T36" fmla="*/ 294 w 929"/>
                <a:gd name="T37" fmla="*/ 324 h 462"/>
                <a:gd name="T38" fmla="*/ 292 w 929"/>
                <a:gd name="T39" fmla="*/ 420 h 462"/>
                <a:gd name="T40" fmla="*/ 332 w 929"/>
                <a:gd name="T41" fmla="*/ 446 h 462"/>
                <a:gd name="T42" fmla="*/ 388 w 929"/>
                <a:gd name="T43" fmla="*/ 448 h 462"/>
                <a:gd name="T44" fmla="*/ 412 w 929"/>
                <a:gd name="T45" fmla="*/ 422 h 462"/>
                <a:gd name="T46" fmla="*/ 506 w 929"/>
                <a:gd name="T47" fmla="*/ 356 h 462"/>
                <a:gd name="T48" fmla="*/ 572 w 929"/>
                <a:gd name="T49" fmla="*/ 334 h 462"/>
                <a:gd name="T50" fmla="*/ 646 w 929"/>
                <a:gd name="T51" fmla="*/ 308 h 462"/>
                <a:gd name="T52" fmla="*/ 720 w 929"/>
                <a:gd name="T53" fmla="*/ 290 h 462"/>
                <a:gd name="T54" fmla="*/ 762 w 929"/>
                <a:gd name="T55" fmla="*/ 260 h 462"/>
                <a:gd name="T56" fmla="*/ 800 w 929"/>
                <a:gd name="T57" fmla="*/ 200 h 462"/>
                <a:gd name="T58" fmla="*/ 802 w 929"/>
                <a:gd name="T59" fmla="*/ 154 h 462"/>
                <a:gd name="T60" fmla="*/ 802 w 929"/>
                <a:gd name="T61" fmla="*/ 124 h 462"/>
                <a:gd name="T62" fmla="*/ 832 w 929"/>
                <a:gd name="T63" fmla="*/ 90 h 462"/>
                <a:gd name="T64" fmla="*/ 876 w 929"/>
                <a:gd name="T65" fmla="*/ 94 h 462"/>
                <a:gd name="T66" fmla="*/ 922 w 929"/>
                <a:gd name="T67" fmla="*/ 52 h 462"/>
                <a:gd name="T68" fmla="*/ 888 w 929"/>
                <a:gd name="T69" fmla="*/ 56 h 462"/>
                <a:gd name="T70" fmla="*/ 848 w 929"/>
                <a:gd name="T71" fmla="*/ 46 h 462"/>
                <a:gd name="T72" fmla="*/ 794 w 929"/>
                <a:gd name="T73" fmla="*/ 22 h 462"/>
                <a:gd name="T74" fmla="*/ 642 w 929"/>
                <a:gd name="T75" fmla="*/ 26 h 462"/>
                <a:gd name="T76" fmla="*/ 584 w 929"/>
                <a:gd name="T77" fmla="*/ 38 h 462"/>
                <a:gd name="T78" fmla="*/ 556 w 929"/>
                <a:gd name="T79" fmla="*/ 38 h 462"/>
                <a:gd name="T80" fmla="*/ 516 w 929"/>
                <a:gd name="T81" fmla="*/ 54 h 462"/>
                <a:gd name="T82" fmla="*/ 478 w 929"/>
                <a:gd name="T83" fmla="*/ 30 h 462"/>
                <a:gd name="T84" fmla="*/ 432 w 929"/>
                <a:gd name="T85" fmla="*/ 40 h 462"/>
                <a:gd name="T86" fmla="*/ 366 w 929"/>
                <a:gd name="T87" fmla="*/ 52 h 462"/>
                <a:gd name="T88" fmla="*/ 410 w 929"/>
                <a:gd name="T89" fmla="*/ 38 h 462"/>
                <a:gd name="T90" fmla="*/ 352 w 929"/>
                <a:gd name="T91" fmla="*/ 8 h 462"/>
                <a:gd name="T92" fmla="*/ 334 w 929"/>
                <a:gd name="T93" fmla="*/ 2 h 462"/>
                <a:gd name="T94" fmla="*/ 314 w 929"/>
                <a:gd name="T95" fmla="*/ 8 h 462"/>
                <a:gd name="T96" fmla="*/ 240 w 929"/>
                <a:gd name="T97" fmla="*/ 16 h 462"/>
                <a:gd name="T98" fmla="*/ 160 w 929"/>
                <a:gd name="T99" fmla="*/ 28 h 462"/>
                <a:gd name="T100" fmla="*/ 108 w 929"/>
                <a:gd name="T101" fmla="*/ 26 h 462"/>
                <a:gd name="T102" fmla="*/ 114 w 929"/>
                <a:gd name="T103" fmla="*/ 68 h 462"/>
                <a:gd name="T104" fmla="*/ 104 w 929"/>
                <a:gd name="T105" fmla="*/ 52 h 462"/>
                <a:gd name="T106" fmla="*/ 60 w 929"/>
                <a:gd name="T107" fmla="*/ 4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8" name="Freeform 42"/>
            <p:cNvSpPr/>
            <p:nvPr/>
          </p:nvSpPr>
          <p:spPr bwMode="invGray">
            <a:xfrm>
              <a:off x="2009" y="2135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9" name="Freeform 43"/>
            <p:cNvSpPr/>
            <p:nvPr/>
          </p:nvSpPr>
          <p:spPr bwMode="invGray">
            <a:xfrm>
              <a:off x="2292" y="2201"/>
              <a:ext cx="128" cy="54"/>
            </a:xfrm>
            <a:custGeom>
              <a:avLst/>
              <a:gdLst>
                <a:gd name="T0" fmla="*/ 102 w 172"/>
                <a:gd name="T1" fmla="*/ 8 h 72"/>
                <a:gd name="T2" fmla="*/ 66 w 172"/>
                <a:gd name="T3" fmla="*/ 4 h 72"/>
                <a:gd name="T4" fmla="*/ 54 w 172"/>
                <a:gd name="T5" fmla="*/ 0 h 72"/>
                <a:gd name="T6" fmla="*/ 0 w 172"/>
                <a:gd name="T7" fmla="*/ 28 h 72"/>
                <a:gd name="T8" fmla="*/ 28 w 172"/>
                <a:gd name="T9" fmla="*/ 40 h 72"/>
                <a:gd name="T10" fmla="*/ 42 w 172"/>
                <a:gd name="T11" fmla="*/ 60 h 72"/>
                <a:gd name="T12" fmla="*/ 66 w 172"/>
                <a:gd name="T13" fmla="*/ 68 h 72"/>
                <a:gd name="T14" fmla="*/ 78 w 172"/>
                <a:gd name="T15" fmla="*/ 72 h 72"/>
                <a:gd name="T16" fmla="*/ 130 w 172"/>
                <a:gd name="T17" fmla="*/ 60 h 72"/>
                <a:gd name="T18" fmla="*/ 172 w 172"/>
                <a:gd name="T19" fmla="*/ 44 h 72"/>
                <a:gd name="T20" fmla="*/ 148 w 172"/>
                <a:gd name="T21" fmla="*/ 18 h 72"/>
                <a:gd name="T22" fmla="*/ 136 w 172"/>
                <a:gd name="T23" fmla="*/ 4 h 72"/>
                <a:gd name="T24" fmla="*/ 102 w 172"/>
                <a:gd name="T2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0" name="Freeform 44"/>
            <p:cNvSpPr/>
            <p:nvPr/>
          </p:nvSpPr>
          <p:spPr bwMode="invGray">
            <a:xfrm>
              <a:off x="2393" y="2038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1" name="Freeform 45"/>
            <p:cNvSpPr/>
            <p:nvPr/>
          </p:nvSpPr>
          <p:spPr bwMode="invGray">
            <a:xfrm>
              <a:off x="2662" y="2006"/>
              <a:ext cx="155" cy="63"/>
            </a:xfrm>
            <a:custGeom>
              <a:avLst/>
              <a:gdLst>
                <a:gd name="T0" fmla="*/ 191 w 206"/>
                <a:gd name="T1" fmla="*/ 7 h 85"/>
                <a:gd name="T2" fmla="*/ 103 w 206"/>
                <a:gd name="T3" fmla="*/ 9 h 85"/>
                <a:gd name="T4" fmla="*/ 109 w 206"/>
                <a:gd name="T5" fmla="*/ 25 h 85"/>
                <a:gd name="T6" fmla="*/ 107 w 206"/>
                <a:gd name="T7" fmla="*/ 33 h 85"/>
                <a:gd name="T8" fmla="*/ 89 w 206"/>
                <a:gd name="T9" fmla="*/ 27 h 85"/>
                <a:gd name="T10" fmla="*/ 77 w 206"/>
                <a:gd name="T11" fmla="*/ 19 h 85"/>
                <a:gd name="T12" fmla="*/ 23 w 206"/>
                <a:gd name="T13" fmla="*/ 27 h 85"/>
                <a:gd name="T14" fmla="*/ 31 w 206"/>
                <a:gd name="T15" fmla="*/ 49 h 85"/>
                <a:gd name="T16" fmla="*/ 55 w 206"/>
                <a:gd name="T17" fmla="*/ 53 h 85"/>
                <a:gd name="T18" fmla="*/ 75 w 206"/>
                <a:gd name="T19" fmla="*/ 73 h 85"/>
                <a:gd name="T20" fmla="*/ 89 w 206"/>
                <a:gd name="T21" fmla="*/ 85 h 85"/>
                <a:gd name="T22" fmla="*/ 109 w 206"/>
                <a:gd name="T23" fmla="*/ 67 h 85"/>
                <a:gd name="T24" fmla="*/ 121 w 206"/>
                <a:gd name="T25" fmla="*/ 59 h 85"/>
                <a:gd name="T26" fmla="*/ 127 w 206"/>
                <a:gd name="T27" fmla="*/ 47 h 85"/>
                <a:gd name="T28" fmla="*/ 167 w 206"/>
                <a:gd name="T29" fmla="*/ 35 h 85"/>
                <a:gd name="T30" fmla="*/ 187 w 206"/>
                <a:gd name="T31" fmla="*/ 31 h 85"/>
                <a:gd name="T32" fmla="*/ 199 w 206"/>
                <a:gd name="T33" fmla="*/ 27 h 85"/>
                <a:gd name="T34" fmla="*/ 191 w 206"/>
                <a:gd name="T3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2" name="Freeform 46"/>
            <p:cNvSpPr/>
            <p:nvPr/>
          </p:nvSpPr>
          <p:spPr bwMode="invGray">
            <a:xfrm>
              <a:off x="2759" y="2039"/>
              <a:ext cx="48" cy="21"/>
            </a:xfrm>
            <a:custGeom>
              <a:avLst/>
              <a:gdLst>
                <a:gd name="T0" fmla="*/ 36 w 64"/>
                <a:gd name="T1" fmla="*/ 6 h 28"/>
                <a:gd name="T2" fmla="*/ 8 w 64"/>
                <a:gd name="T3" fmla="*/ 4 h 28"/>
                <a:gd name="T4" fmla="*/ 24 w 64"/>
                <a:gd name="T5" fmla="*/ 28 h 28"/>
                <a:gd name="T6" fmla="*/ 54 w 64"/>
                <a:gd name="T7" fmla="*/ 14 h 28"/>
                <a:gd name="T8" fmla="*/ 36 w 64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3" name="Freeform 47"/>
            <p:cNvSpPr/>
            <p:nvPr/>
          </p:nvSpPr>
          <p:spPr bwMode="invGray">
            <a:xfrm>
              <a:off x="2467" y="2311"/>
              <a:ext cx="109" cy="132"/>
            </a:xfrm>
            <a:custGeom>
              <a:avLst/>
              <a:gdLst>
                <a:gd name="T0" fmla="*/ 24 w 146"/>
                <a:gd name="T1" fmla="*/ 19 h 176"/>
                <a:gd name="T2" fmla="*/ 0 w 146"/>
                <a:gd name="T3" fmla="*/ 25 h 176"/>
                <a:gd name="T4" fmla="*/ 14 w 146"/>
                <a:gd name="T5" fmla="*/ 43 h 176"/>
                <a:gd name="T6" fmla="*/ 34 w 146"/>
                <a:gd name="T7" fmla="*/ 87 h 176"/>
                <a:gd name="T8" fmla="*/ 52 w 146"/>
                <a:gd name="T9" fmla="*/ 91 h 176"/>
                <a:gd name="T10" fmla="*/ 50 w 146"/>
                <a:gd name="T11" fmla="*/ 107 h 176"/>
                <a:gd name="T12" fmla="*/ 28 w 146"/>
                <a:gd name="T13" fmla="*/ 113 h 176"/>
                <a:gd name="T14" fmla="*/ 16 w 146"/>
                <a:gd name="T15" fmla="*/ 131 h 176"/>
                <a:gd name="T16" fmla="*/ 18 w 146"/>
                <a:gd name="T17" fmla="*/ 137 h 176"/>
                <a:gd name="T18" fmla="*/ 30 w 146"/>
                <a:gd name="T19" fmla="*/ 141 h 176"/>
                <a:gd name="T20" fmla="*/ 18 w 146"/>
                <a:gd name="T21" fmla="*/ 169 h 176"/>
                <a:gd name="T22" fmla="*/ 20 w 146"/>
                <a:gd name="T23" fmla="*/ 175 h 176"/>
                <a:gd name="T24" fmla="*/ 34 w 146"/>
                <a:gd name="T25" fmla="*/ 171 h 176"/>
                <a:gd name="T26" fmla="*/ 58 w 146"/>
                <a:gd name="T27" fmla="*/ 169 h 176"/>
                <a:gd name="T28" fmla="*/ 92 w 146"/>
                <a:gd name="T29" fmla="*/ 171 h 176"/>
                <a:gd name="T30" fmla="*/ 110 w 146"/>
                <a:gd name="T31" fmla="*/ 169 h 176"/>
                <a:gd name="T32" fmla="*/ 122 w 146"/>
                <a:gd name="T33" fmla="*/ 165 h 176"/>
                <a:gd name="T34" fmla="*/ 128 w 146"/>
                <a:gd name="T35" fmla="*/ 141 h 176"/>
                <a:gd name="T36" fmla="*/ 146 w 146"/>
                <a:gd name="T37" fmla="*/ 133 h 176"/>
                <a:gd name="T38" fmla="*/ 110 w 146"/>
                <a:gd name="T39" fmla="*/ 109 h 176"/>
                <a:gd name="T40" fmla="*/ 88 w 146"/>
                <a:gd name="T41" fmla="*/ 83 h 176"/>
                <a:gd name="T42" fmla="*/ 82 w 146"/>
                <a:gd name="T43" fmla="*/ 69 h 176"/>
                <a:gd name="T44" fmla="*/ 64 w 146"/>
                <a:gd name="T45" fmla="*/ 61 h 176"/>
                <a:gd name="T46" fmla="*/ 86 w 146"/>
                <a:gd name="T47" fmla="*/ 45 h 176"/>
                <a:gd name="T48" fmla="*/ 64 w 146"/>
                <a:gd name="T49" fmla="*/ 31 h 176"/>
                <a:gd name="T50" fmla="*/ 70 w 146"/>
                <a:gd name="T51" fmla="*/ 13 h 176"/>
                <a:gd name="T52" fmla="*/ 46 w 146"/>
                <a:gd name="T53" fmla="*/ 1 h 176"/>
                <a:gd name="T54" fmla="*/ 30 w 146"/>
                <a:gd name="T55" fmla="*/ 9 h 176"/>
                <a:gd name="T56" fmla="*/ 24 w 146"/>
                <a:gd name="T57" fmla="*/ 1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4" name="Freeform 48"/>
            <p:cNvSpPr/>
            <p:nvPr/>
          </p:nvSpPr>
          <p:spPr bwMode="invGray">
            <a:xfrm>
              <a:off x="2413" y="2359"/>
              <a:ext cx="69" cy="68"/>
            </a:xfrm>
            <a:custGeom>
              <a:avLst/>
              <a:gdLst>
                <a:gd name="T0" fmla="*/ 58 w 92"/>
                <a:gd name="T1" fmla="*/ 6 h 92"/>
                <a:gd name="T2" fmla="*/ 82 w 92"/>
                <a:gd name="T3" fmla="*/ 8 h 92"/>
                <a:gd name="T4" fmla="*/ 92 w 92"/>
                <a:gd name="T5" fmla="*/ 26 h 92"/>
                <a:gd name="T6" fmla="*/ 78 w 92"/>
                <a:gd name="T7" fmla="*/ 48 h 92"/>
                <a:gd name="T8" fmla="*/ 46 w 92"/>
                <a:gd name="T9" fmla="*/ 76 h 92"/>
                <a:gd name="T10" fmla="*/ 18 w 92"/>
                <a:gd name="T11" fmla="*/ 92 h 92"/>
                <a:gd name="T12" fmla="*/ 8 w 92"/>
                <a:gd name="T13" fmla="*/ 72 h 92"/>
                <a:gd name="T14" fmla="*/ 20 w 92"/>
                <a:gd name="T15" fmla="*/ 64 h 92"/>
                <a:gd name="T16" fmla="*/ 14 w 92"/>
                <a:gd name="T17" fmla="*/ 46 h 92"/>
                <a:gd name="T18" fmla="*/ 40 w 92"/>
                <a:gd name="T19" fmla="*/ 28 h 92"/>
                <a:gd name="T20" fmla="*/ 58 w 92"/>
                <a:gd name="T21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5" name="Freeform 49"/>
            <p:cNvSpPr/>
            <p:nvPr/>
          </p:nvSpPr>
          <p:spPr bwMode="invGray">
            <a:xfrm>
              <a:off x="4099" y="3502"/>
              <a:ext cx="474" cy="495"/>
            </a:xfrm>
            <a:custGeom>
              <a:avLst/>
              <a:gdLst>
                <a:gd name="T0" fmla="*/ 212 w 633"/>
                <a:gd name="T1" fmla="*/ 11 h 660"/>
                <a:gd name="T2" fmla="*/ 176 w 633"/>
                <a:gd name="T3" fmla="*/ 19 h 660"/>
                <a:gd name="T4" fmla="*/ 144 w 633"/>
                <a:gd name="T5" fmla="*/ 51 h 660"/>
                <a:gd name="T6" fmla="*/ 104 w 633"/>
                <a:gd name="T7" fmla="*/ 59 h 660"/>
                <a:gd name="T8" fmla="*/ 84 w 633"/>
                <a:gd name="T9" fmla="*/ 75 h 660"/>
                <a:gd name="T10" fmla="*/ 68 w 633"/>
                <a:gd name="T11" fmla="*/ 115 h 660"/>
                <a:gd name="T12" fmla="*/ 36 w 633"/>
                <a:gd name="T13" fmla="*/ 167 h 660"/>
                <a:gd name="T14" fmla="*/ 0 w 633"/>
                <a:gd name="T15" fmla="*/ 179 h 660"/>
                <a:gd name="T16" fmla="*/ 72 w 633"/>
                <a:gd name="T17" fmla="*/ 323 h 660"/>
                <a:gd name="T18" fmla="*/ 120 w 633"/>
                <a:gd name="T19" fmla="*/ 427 h 660"/>
                <a:gd name="T20" fmla="*/ 144 w 633"/>
                <a:gd name="T21" fmla="*/ 443 h 660"/>
                <a:gd name="T22" fmla="*/ 168 w 633"/>
                <a:gd name="T23" fmla="*/ 451 h 660"/>
                <a:gd name="T24" fmla="*/ 228 w 633"/>
                <a:gd name="T25" fmla="*/ 431 h 660"/>
                <a:gd name="T26" fmla="*/ 252 w 633"/>
                <a:gd name="T27" fmla="*/ 423 h 660"/>
                <a:gd name="T28" fmla="*/ 300 w 633"/>
                <a:gd name="T29" fmla="*/ 451 h 660"/>
                <a:gd name="T30" fmla="*/ 324 w 633"/>
                <a:gd name="T31" fmla="*/ 527 h 660"/>
                <a:gd name="T32" fmla="*/ 336 w 633"/>
                <a:gd name="T33" fmla="*/ 523 h 660"/>
                <a:gd name="T34" fmla="*/ 344 w 633"/>
                <a:gd name="T35" fmla="*/ 511 h 660"/>
                <a:gd name="T36" fmla="*/ 368 w 633"/>
                <a:gd name="T37" fmla="*/ 547 h 660"/>
                <a:gd name="T38" fmla="*/ 404 w 633"/>
                <a:gd name="T39" fmla="*/ 571 h 660"/>
                <a:gd name="T40" fmla="*/ 436 w 633"/>
                <a:gd name="T41" fmla="*/ 603 h 660"/>
                <a:gd name="T42" fmla="*/ 444 w 633"/>
                <a:gd name="T43" fmla="*/ 615 h 660"/>
                <a:gd name="T44" fmla="*/ 456 w 633"/>
                <a:gd name="T45" fmla="*/ 623 h 660"/>
                <a:gd name="T46" fmla="*/ 484 w 633"/>
                <a:gd name="T47" fmla="*/ 655 h 660"/>
                <a:gd name="T48" fmla="*/ 492 w 633"/>
                <a:gd name="T49" fmla="*/ 631 h 660"/>
                <a:gd name="T50" fmla="*/ 540 w 633"/>
                <a:gd name="T51" fmla="*/ 659 h 660"/>
                <a:gd name="T52" fmla="*/ 588 w 633"/>
                <a:gd name="T53" fmla="*/ 655 h 660"/>
                <a:gd name="T54" fmla="*/ 616 w 633"/>
                <a:gd name="T55" fmla="*/ 531 h 660"/>
                <a:gd name="T56" fmla="*/ 632 w 633"/>
                <a:gd name="T57" fmla="*/ 463 h 660"/>
                <a:gd name="T58" fmla="*/ 620 w 633"/>
                <a:gd name="T59" fmla="*/ 367 h 660"/>
                <a:gd name="T60" fmla="*/ 536 w 633"/>
                <a:gd name="T61" fmla="*/ 271 h 660"/>
                <a:gd name="T62" fmla="*/ 528 w 633"/>
                <a:gd name="T63" fmla="*/ 235 h 660"/>
                <a:gd name="T64" fmla="*/ 460 w 633"/>
                <a:gd name="T65" fmla="*/ 179 h 660"/>
                <a:gd name="T66" fmla="*/ 472 w 633"/>
                <a:gd name="T67" fmla="*/ 155 h 660"/>
                <a:gd name="T68" fmla="*/ 456 w 633"/>
                <a:gd name="T69" fmla="*/ 131 h 660"/>
                <a:gd name="T70" fmla="*/ 416 w 633"/>
                <a:gd name="T71" fmla="*/ 79 h 660"/>
                <a:gd name="T72" fmla="*/ 392 w 633"/>
                <a:gd name="T73" fmla="*/ 31 h 660"/>
                <a:gd name="T74" fmla="*/ 388 w 633"/>
                <a:gd name="T75" fmla="*/ 19 h 660"/>
                <a:gd name="T76" fmla="*/ 364 w 633"/>
                <a:gd name="T77" fmla="*/ 151 h 660"/>
                <a:gd name="T78" fmla="*/ 324 w 633"/>
                <a:gd name="T79" fmla="*/ 115 h 660"/>
                <a:gd name="T80" fmla="*/ 292 w 633"/>
                <a:gd name="T81" fmla="*/ 111 h 660"/>
                <a:gd name="T82" fmla="*/ 272 w 633"/>
                <a:gd name="T83" fmla="*/ 87 h 660"/>
                <a:gd name="T84" fmla="*/ 264 w 633"/>
                <a:gd name="T85" fmla="*/ 63 h 660"/>
                <a:gd name="T86" fmla="*/ 276 w 633"/>
                <a:gd name="T87" fmla="*/ 55 h 660"/>
                <a:gd name="T88" fmla="*/ 240 w 633"/>
                <a:gd name="T89" fmla="*/ 19 h 660"/>
                <a:gd name="T90" fmla="*/ 216 w 633"/>
                <a:gd name="T91" fmla="*/ 11 h 660"/>
                <a:gd name="T92" fmla="*/ 204 w 633"/>
                <a:gd name="T93" fmla="*/ 7 h 660"/>
                <a:gd name="T94" fmla="*/ 212 w 633"/>
                <a:gd name="T95" fmla="*/ 1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6" name="Freeform 50"/>
            <p:cNvSpPr/>
            <p:nvPr/>
          </p:nvSpPr>
          <p:spPr bwMode="invGray">
            <a:xfrm>
              <a:off x="4246" y="3241"/>
              <a:ext cx="319" cy="210"/>
            </a:xfrm>
            <a:custGeom>
              <a:avLst/>
              <a:gdLst>
                <a:gd name="T0" fmla="*/ 84 w 426"/>
                <a:gd name="T1" fmla="*/ 60 h 280"/>
                <a:gd name="T2" fmla="*/ 68 w 426"/>
                <a:gd name="T3" fmla="*/ 36 h 280"/>
                <a:gd name="T4" fmla="*/ 64 w 426"/>
                <a:gd name="T5" fmla="*/ 16 h 280"/>
                <a:gd name="T6" fmla="*/ 52 w 426"/>
                <a:gd name="T7" fmla="*/ 12 h 280"/>
                <a:gd name="T8" fmla="*/ 16 w 426"/>
                <a:gd name="T9" fmla="*/ 16 h 280"/>
                <a:gd name="T10" fmla="*/ 44 w 426"/>
                <a:gd name="T11" fmla="*/ 40 h 280"/>
                <a:gd name="T12" fmla="*/ 48 w 426"/>
                <a:gd name="T13" fmla="*/ 52 h 280"/>
                <a:gd name="T14" fmla="*/ 24 w 426"/>
                <a:gd name="T15" fmla="*/ 68 h 280"/>
                <a:gd name="T16" fmla="*/ 88 w 426"/>
                <a:gd name="T17" fmla="*/ 92 h 280"/>
                <a:gd name="T18" fmla="*/ 124 w 426"/>
                <a:gd name="T19" fmla="*/ 112 h 280"/>
                <a:gd name="T20" fmla="*/ 128 w 426"/>
                <a:gd name="T21" fmla="*/ 124 h 280"/>
                <a:gd name="T22" fmla="*/ 140 w 426"/>
                <a:gd name="T23" fmla="*/ 132 h 280"/>
                <a:gd name="T24" fmla="*/ 148 w 426"/>
                <a:gd name="T25" fmla="*/ 156 h 280"/>
                <a:gd name="T26" fmla="*/ 132 w 426"/>
                <a:gd name="T27" fmla="*/ 196 h 280"/>
                <a:gd name="T28" fmla="*/ 180 w 426"/>
                <a:gd name="T29" fmla="*/ 188 h 280"/>
                <a:gd name="T30" fmla="*/ 192 w 426"/>
                <a:gd name="T31" fmla="*/ 216 h 280"/>
                <a:gd name="T32" fmla="*/ 216 w 426"/>
                <a:gd name="T33" fmla="*/ 224 h 280"/>
                <a:gd name="T34" fmla="*/ 228 w 426"/>
                <a:gd name="T35" fmla="*/ 228 h 280"/>
                <a:gd name="T36" fmla="*/ 252 w 426"/>
                <a:gd name="T37" fmla="*/ 224 h 280"/>
                <a:gd name="T38" fmla="*/ 276 w 426"/>
                <a:gd name="T39" fmla="*/ 196 h 280"/>
                <a:gd name="T40" fmla="*/ 336 w 426"/>
                <a:gd name="T41" fmla="*/ 252 h 280"/>
                <a:gd name="T42" fmla="*/ 364 w 426"/>
                <a:gd name="T43" fmla="*/ 280 h 280"/>
                <a:gd name="T44" fmla="*/ 360 w 426"/>
                <a:gd name="T45" fmla="*/ 224 h 280"/>
                <a:gd name="T46" fmla="*/ 336 w 426"/>
                <a:gd name="T47" fmla="*/ 200 h 280"/>
                <a:gd name="T48" fmla="*/ 372 w 426"/>
                <a:gd name="T49" fmla="*/ 168 h 280"/>
                <a:gd name="T50" fmla="*/ 408 w 426"/>
                <a:gd name="T51" fmla="*/ 156 h 280"/>
                <a:gd name="T52" fmla="*/ 420 w 426"/>
                <a:gd name="T53" fmla="*/ 152 h 280"/>
                <a:gd name="T54" fmla="*/ 424 w 426"/>
                <a:gd name="T55" fmla="*/ 140 h 280"/>
                <a:gd name="T56" fmla="*/ 356 w 426"/>
                <a:gd name="T57" fmla="*/ 148 h 280"/>
                <a:gd name="T58" fmla="*/ 304 w 426"/>
                <a:gd name="T59" fmla="*/ 140 h 280"/>
                <a:gd name="T60" fmla="*/ 300 w 426"/>
                <a:gd name="T61" fmla="*/ 128 h 280"/>
                <a:gd name="T62" fmla="*/ 292 w 426"/>
                <a:gd name="T63" fmla="*/ 116 h 280"/>
                <a:gd name="T64" fmla="*/ 220 w 426"/>
                <a:gd name="T65" fmla="*/ 80 h 280"/>
                <a:gd name="T66" fmla="*/ 160 w 426"/>
                <a:gd name="T67" fmla="*/ 60 h 280"/>
                <a:gd name="T68" fmla="*/ 136 w 426"/>
                <a:gd name="T69" fmla="*/ 52 h 280"/>
                <a:gd name="T70" fmla="*/ 80 w 426"/>
                <a:gd name="T71" fmla="*/ 52 h 280"/>
                <a:gd name="T72" fmla="*/ 68 w 426"/>
                <a:gd name="T73" fmla="*/ 32 h 280"/>
                <a:gd name="T74" fmla="*/ 68 w 426"/>
                <a:gd name="T7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algn="ctr" rotWithShape="0">
                      <a:srgbClr val="FEFEFE">
                        <a:gamma/>
                        <a:shade val="60000"/>
                        <a:invGamma/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7" name="Freeform 51"/>
            <p:cNvSpPr/>
            <p:nvPr/>
          </p:nvSpPr>
          <p:spPr bwMode="invGray">
            <a:xfrm>
              <a:off x="4255" y="3243"/>
              <a:ext cx="311" cy="211"/>
            </a:xfrm>
            <a:custGeom>
              <a:avLst/>
              <a:gdLst>
                <a:gd name="T0" fmla="*/ 0 w 416"/>
                <a:gd name="T1" fmla="*/ 1 h 282"/>
                <a:gd name="T2" fmla="*/ 20 w 416"/>
                <a:gd name="T3" fmla="*/ 37 h 282"/>
                <a:gd name="T4" fmla="*/ 28 w 416"/>
                <a:gd name="T5" fmla="*/ 49 h 282"/>
                <a:gd name="T6" fmla="*/ 84 w 416"/>
                <a:gd name="T7" fmla="*/ 89 h 282"/>
                <a:gd name="T8" fmla="*/ 120 w 416"/>
                <a:gd name="T9" fmla="*/ 113 h 282"/>
                <a:gd name="T10" fmla="*/ 132 w 416"/>
                <a:gd name="T11" fmla="*/ 121 h 282"/>
                <a:gd name="T12" fmla="*/ 136 w 416"/>
                <a:gd name="T13" fmla="*/ 169 h 282"/>
                <a:gd name="T14" fmla="*/ 116 w 416"/>
                <a:gd name="T15" fmla="*/ 201 h 282"/>
                <a:gd name="T16" fmla="*/ 136 w 416"/>
                <a:gd name="T17" fmla="*/ 197 h 282"/>
                <a:gd name="T18" fmla="*/ 148 w 416"/>
                <a:gd name="T19" fmla="*/ 189 h 282"/>
                <a:gd name="T20" fmla="*/ 160 w 416"/>
                <a:gd name="T21" fmla="*/ 201 h 282"/>
                <a:gd name="T22" fmla="*/ 184 w 416"/>
                <a:gd name="T23" fmla="*/ 217 h 282"/>
                <a:gd name="T24" fmla="*/ 208 w 416"/>
                <a:gd name="T25" fmla="*/ 233 h 282"/>
                <a:gd name="T26" fmla="*/ 240 w 416"/>
                <a:gd name="T27" fmla="*/ 221 h 282"/>
                <a:gd name="T28" fmla="*/ 248 w 416"/>
                <a:gd name="T29" fmla="*/ 197 h 282"/>
                <a:gd name="T30" fmla="*/ 268 w 416"/>
                <a:gd name="T31" fmla="*/ 201 h 282"/>
                <a:gd name="T32" fmla="*/ 292 w 416"/>
                <a:gd name="T33" fmla="*/ 209 h 282"/>
                <a:gd name="T34" fmla="*/ 340 w 416"/>
                <a:gd name="T35" fmla="*/ 281 h 282"/>
                <a:gd name="T36" fmla="*/ 356 w 416"/>
                <a:gd name="T37" fmla="*/ 277 h 282"/>
                <a:gd name="T38" fmla="*/ 352 w 416"/>
                <a:gd name="T39" fmla="*/ 253 h 282"/>
                <a:gd name="T40" fmla="*/ 316 w 416"/>
                <a:gd name="T41" fmla="*/ 197 h 282"/>
                <a:gd name="T42" fmla="*/ 360 w 416"/>
                <a:gd name="T43" fmla="*/ 173 h 282"/>
                <a:gd name="T44" fmla="*/ 408 w 416"/>
                <a:gd name="T45" fmla="*/ 145 h 282"/>
                <a:gd name="T46" fmla="*/ 409 w 416"/>
                <a:gd name="T47" fmla="*/ 120 h 282"/>
                <a:gd name="T48" fmla="*/ 367 w 416"/>
                <a:gd name="T49" fmla="*/ 138 h 282"/>
                <a:gd name="T50" fmla="*/ 308 w 416"/>
                <a:gd name="T51" fmla="*/ 137 h 282"/>
                <a:gd name="T52" fmla="*/ 264 w 416"/>
                <a:gd name="T53" fmla="*/ 97 h 282"/>
                <a:gd name="T54" fmla="*/ 180 w 416"/>
                <a:gd name="T55" fmla="*/ 61 h 282"/>
                <a:gd name="T56" fmla="*/ 132 w 416"/>
                <a:gd name="T57" fmla="*/ 33 h 282"/>
                <a:gd name="T58" fmla="*/ 92 w 416"/>
                <a:gd name="T59" fmla="*/ 41 h 282"/>
                <a:gd name="T60" fmla="*/ 76 w 416"/>
                <a:gd name="T61" fmla="*/ 57 h 282"/>
                <a:gd name="T62" fmla="*/ 56 w 416"/>
                <a:gd name="T63" fmla="*/ 17 h 282"/>
                <a:gd name="T64" fmla="*/ 0 w 416"/>
                <a:gd name="T65" fmla="*/ 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8" name="Freeform 52"/>
            <p:cNvSpPr/>
            <p:nvPr/>
          </p:nvSpPr>
          <p:spPr bwMode="invGray">
            <a:xfrm>
              <a:off x="4485" y="4013"/>
              <a:ext cx="45" cy="58"/>
            </a:xfrm>
            <a:custGeom>
              <a:avLst/>
              <a:gdLst>
                <a:gd name="T0" fmla="*/ 32 w 60"/>
                <a:gd name="T1" fmla="*/ 18 h 78"/>
                <a:gd name="T2" fmla="*/ 0 w 60"/>
                <a:gd name="T3" fmla="*/ 18 h 78"/>
                <a:gd name="T4" fmla="*/ 20 w 60"/>
                <a:gd name="T5" fmla="*/ 42 h 78"/>
                <a:gd name="T6" fmla="*/ 28 w 60"/>
                <a:gd name="T7" fmla="*/ 66 h 78"/>
                <a:gd name="T8" fmla="*/ 32 w 60"/>
                <a:gd name="T9" fmla="*/ 78 h 78"/>
                <a:gd name="T10" fmla="*/ 60 w 60"/>
                <a:gd name="T11" fmla="*/ 50 h 78"/>
                <a:gd name="T12" fmla="*/ 32 w 60"/>
                <a:gd name="T13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9" name="Freeform 53"/>
            <p:cNvSpPr/>
            <p:nvPr/>
          </p:nvSpPr>
          <p:spPr bwMode="invGray">
            <a:xfrm>
              <a:off x="4621" y="3923"/>
              <a:ext cx="164" cy="85"/>
            </a:xfrm>
            <a:custGeom>
              <a:avLst/>
              <a:gdLst>
                <a:gd name="T0" fmla="*/ 47 w 219"/>
                <a:gd name="T1" fmla="*/ 73 h 113"/>
                <a:gd name="T2" fmla="*/ 39 w 219"/>
                <a:gd name="T3" fmla="*/ 61 h 113"/>
                <a:gd name="T4" fmla="*/ 15 w 219"/>
                <a:gd name="T5" fmla="*/ 69 h 113"/>
                <a:gd name="T6" fmla="*/ 39 w 219"/>
                <a:gd name="T7" fmla="*/ 113 h 113"/>
                <a:gd name="T8" fmla="*/ 123 w 219"/>
                <a:gd name="T9" fmla="*/ 89 h 113"/>
                <a:gd name="T10" fmla="*/ 147 w 219"/>
                <a:gd name="T11" fmla="*/ 73 h 113"/>
                <a:gd name="T12" fmla="*/ 171 w 219"/>
                <a:gd name="T13" fmla="*/ 65 h 113"/>
                <a:gd name="T14" fmla="*/ 219 w 219"/>
                <a:gd name="T15" fmla="*/ 19 h 113"/>
                <a:gd name="T16" fmla="*/ 210 w 219"/>
                <a:gd name="T17" fmla="*/ 0 h 113"/>
                <a:gd name="T18" fmla="*/ 179 w 219"/>
                <a:gd name="T19" fmla="*/ 17 h 113"/>
                <a:gd name="T20" fmla="*/ 107 w 219"/>
                <a:gd name="T21" fmla="*/ 41 h 113"/>
                <a:gd name="T22" fmla="*/ 83 w 219"/>
                <a:gd name="T23" fmla="*/ 45 h 113"/>
                <a:gd name="T24" fmla="*/ 59 w 219"/>
                <a:gd name="T25" fmla="*/ 53 h 113"/>
                <a:gd name="T26" fmla="*/ 47 w 219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0" name="Freeform 54"/>
            <p:cNvSpPr/>
            <p:nvPr/>
          </p:nvSpPr>
          <p:spPr bwMode="invGray">
            <a:xfrm>
              <a:off x="4791" y="3873"/>
              <a:ext cx="104" cy="92"/>
            </a:xfrm>
            <a:custGeom>
              <a:avLst/>
              <a:gdLst>
                <a:gd name="T0" fmla="*/ 12 w 139"/>
                <a:gd name="T1" fmla="*/ 60 h 122"/>
                <a:gd name="T2" fmla="*/ 8 w 139"/>
                <a:gd name="T3" fmla="*/ 84 h 122"/>
                <a:gd name="T4" fmla="*/ 0 w 139"/>
                <a:gd name="T5" fmla="*/ 108 h 122"/>
                <a:gd name="T6" fmla="*/ 36 w 139"/>
                <a:gd name="T7" fmla="*/ 116 h 122"/>
                <a:gd name="T8" fmla="*/ 52 w 139"/>
                <a:gd name="T9" fmla="*/ 96 h 122"/>
                <a:gd name="T10" fmla="*/ 124 w 139"/>
                <a:gd name="T11" fmla="*/ 68 h 122"/>
                <a:gd name="T12" fmla="*/ 136 w 139"/>
                <a:gd name="T13" fmla="*/ 44 h 122"/>
                <a:gd name="T14" fmla="*/ 112 w 139"/>
                <a:gd name="T15" fmla="*/ 28 h 122"/>
                <a:gd name="T16" fmla="*/ 100 w 139"/>
                <a:gd name="T17" fmla="*/ 20 h 122"/>
                <a:gd name="T18" fmla="*/ 64 w 139"/>
                <a:gd name="T19" fmla="*/ 12 h 122"/>
                <a:gd name="T20" fmla="*/ 52 w 139"/>
                <a:gd name="T21" fmla="*/ 36 h 122"/>
                <a:gd name="T22" fmla="*/ 12 w 139"/>
                <a:gd name="T23" fmla="*/ 6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1" name="Freeform 55"/>
            <p:cNvSpPr/>
            <p:nvPr/>
          </p:nvSpPr>
          <p:spPr bwMode="invGray">
            <a:xfrm>
              <a:off x="4846" y="3832"/>
              <a:ext cx="37" cy="26"/>
            </a:xfrm>
            <a:custGeom>
              <a:avLst/>
              <a:gdLst>
                <a:gd name="T0" fmla="*/ 29 w 49"/>
                <a:gd name="T1" fmla="*/ 0 h 35"/>
                <a:gd name="T2" fmla="*/ 8 w 49"/>
                <a:gd name="T3" fmla="*/ 11 h 35"/>
                <a:gd name="T4" fmla="*/ 24 w 49"/>
                <a:gd name="T5" fmla="*/ 35 h 35"/>
                <a:gd name="T6" fmla="*/ 39 w 49"/>
                <a:gd name="T7" fmla="*/ 26 h 35"/>
                <a:gd name="T8" fmla="*/ 29 w 4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2" name="Freeform 56"/>
            <p:cNvSpPr/>
            <p:nvPr/>
          </p:nvSpPr>
          <p:spPr bwMode="invGray">
            <a:xfrm>
              <a:off x="3123" y="3346"/>
              <a:ext cx="123" cy="201"/>
            </a:xfrm>
            <a:custGeom>
              <a:avLst/>
              <a:gdLst>
                <a:gd name="T0" fmla="*/ 128 w 164"/>
                <a:gd name="T1" fmla="*/ 0 h 268"/>
                <a:gd name="T2" fmla="*/ 104 w 164"/>
                <a:gd name="T3" fmla="*/ 28 h 268"/>
                <a:gd name="T4" fmla="*/ 88 w 164"/>
                <a:gd name="T5" fmla="*/ 64 h 268"/>
                <a:gd name="T6" fmla="*/ 36 w 164"/>
                <a:gd name="T7" fmla="*/ 84 h 268"/>
                <a:gd name="T8" fmla="*/ 28 w 164"/>
                <a:gd name="T9" fmla="*/ 96 h 268"/>
                <a:gd name="T10" fmla="*/ 16 w 164"/>
                <a:gd name="T11" fmla="*/ 100 h 268"/>
                <a:gd name="T12" fmla="*/ 20 w 164"/>
                <a:gd name="T13" fmla="*/ 132 h 268"/>
                <a:gd name="T14" fmla="*/ 28 w 164"/>
                <a:gd name="T15" fmla="*/ 156 h 268"/>
                <a:gd name="T16" fmla="*/ 0 w 164"/>
                <a:gd name="T17" fmla="*/ 200 h 268"/>
                <a:gd name="T18" fmla="*/ 28 w 164"/>
                <a:gd name="T19" fmla="*/ 260 h 268"/>
                <a:gd name="T20" fmla="*/ 52 w 164"/>
                <a:gd name="T21" fmla="*/ 268 h 268"/>
                <a:gd name="T22" fmla="*/ 88 w 164"/>
                <a:gd name="T23" fmla="*/ 216 h 268"/>
                <a:gd name="T24" fmla="*/ 104 w 164"/>
                <a:gd name="T25" fmla="*/ 192 h 268"/>
                <a:gd name="T26" fmla="*/ 128 w 164"/>
                <a:gd name="T27" fmla="*/ 116 h 268"/>
                <a:gd name="T28" fmla="*/ 140 w 164"/>
                <a:gd name="T29" fmla="*/ 76 h 268"/>
                <a:gd name="T30" fmla="*/ 164 w 164"/>
                <a:gd name="T31" fmla="*/ 72 h 268"/>
                <a:gd name="T32" fmla="*/ 128 w 164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3" name="Freeform 57"/>
            <p:cNvSpPr/>
            <p:nvPr/>
          </p:nvSpPr>
          <p:spPr bwMode="invGray">
            <a:xfrm>
              <a:off x="3655" y="3034"/>
              <a:ext cx="49" cy="61"/>
            </a:xfrm>
            <a:custGeom>
              <a:avLst/>
              <a:gdLst>
                <a:gd name="T0" fmla="*/ 29 w 66"/>
                <a:gd name="T1" fmla="*/ 0 h 81"/>
                <a:gd name="T2" fmla="*/ 25 w 66"/>
                <a:gd name="T3" fmla="*/ 60 h 81"/>
                <a:gd name="T4" fmla="*/ 29 w 66"/>
                <a:gd name="T5" fmla="*/ 76 h 81"/>
                <a:gd name="T6" fmla="*/ 41 w 66"/>
                <a:gd name="T7" fmla="*/ 80 h 81"/>
                <a:gd name="T8" fmla="*/ 57 w 66"/>
                <a:gd name="T9" fmla="*/ 76 h 81"/>
                <a:gd name="T10" fmla="*/ 29 w 66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4" name="Freeform 58"/>
            <p:cNvSpPr/>
            <p:nvPr/>
          </p:nvSpPr>
          <p:spPr bwMode="invGray">
            <a:xfrm>
              <a:off x="3988" y="3100"/>
              <a:ext cx="111" cy="183"/>
            </a:xfrm>
            <a:custGeom>
              <a:avLst/>
              <a:gdLst>
                <a:gd name="T0" fmla="*/ 96 w 148"/>
                <a:gd name="T1" fmla="*/ 0 h 244"/>
                <a:gd name="T2" fmla="*/ 60 w 148"/>
                <a:gd name="T3" fmla="*/ 84 h 244"/>
                <a:gd name="T4" fmla="*/ 36 w 148"/>
                <a:gd name="T5" fmla="*/ 92 h 244"/>
                <a:gd name="T6" fmla="*/ 12 w 148"/>
                <a:gd name="T7" fmla="*/ 108 h 244"/>
                <a:gd name="T8" fmla="*/ 40 w 148"/>
                <a:gd name="T9" fmla="*/ 188 h 244"/>
                <a:gd name="T10" fmla="*/ 52 w 148"/>
                <a:gd name="T11" fmla="*/ 224 h 244"/>
                <a:gd name="T12" fmla="*/ 60 w 148"/>
                <a:gd name="T13" fmla="*/ 236 h 244"/>
                <a:gd name="T14" fmla="*/ 84 w 148"/>
                <a:gd name="T15" fmla="*/ 244 h 244"/>
                <a:gd name="T16" fmla="*/ 96 w 148"/>
                <a:gd name="T17" fmla="*/ 196 h 244"/>
                <a:gd name="T18" fmla="*/ 124 w 148"/>
                <a:gd name="T19" fmla="*/ 168 h 244"/>
                <a:gd name="T20" fmla="*/ 112 w 148"/>
                <a:gd name="T21" fmla="*/ 68 h 244"/>
                <a:gd name="T22" fmla="*/ 140 w 148"/>
                <a:gd name="T23" fmla="*/ 48 h 244"/>
                <a:gd name="T24" fmla="*/ 112 w 148"/>
                <a:gd name="T25" fmla="*/ 20 h 244"/>
                <a:gd name="T26" fmla="*/ 96 w 148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5" name="Freeform 59"/>
            <p:cNvSpPr/>
            <p:nvPr/>
          </p:nvSpPr>
          <p:spPr bwMode="invGray">
            <a:xfrm>
              <a:off x="3894" y="3043"/>
              <a:ext cx="72" cy="137"/>
            </a:xfrm>
            <a:custGeom>
              <a:avLst/>
              <a:gdLst>
                <a:gd name="T0" fmla="*/ 48 w 96"/>
                <a:gd name="T1" fmla="*/ 2 h 183"/>
                <a:gd name="T2" fmla="*/ 51 w 96"/>
                <a:gd name="T3" fmla="*/ 35 h 183"/>
                <a:gd name="T4" fmla="*/ 60 w 96"/>
                <a:gd name="T5" fmla="*/ 62 h 183"/>
                <a:gd name="T6" fmla="*/ 62 w 96"/>
                <a:gd name="T7" fmla="*/ 92 h 183"/>
                <a:gd name="T8" fmla="*/ 68 w 96"/>
                <a:gd name="T9" fmla="*/ 105 h 183"/>
                <a:gd name="T10" fmla="*/ 71 w 96"/>
                <a:gd name="T11" fmla="*/ 126 h 183"/>
                <a:gd name="T12" fmla="*/ 57 w 96"/>
                <a:gd name="T13" fmla="*/ 93 h 183"/>
                <a:gd name="T14" fmla="*/ 35 w 96"/>
                <a:gd name="T15" fmla="*/ 78 h 183"/>
                <a:gd name="T16" fmla="*/ 5 w 96"/>
                <a:gd name="T17" fmla="*/ 83 h 183"/>
                <a:gd name="T18" fmla="*/ 8 w 96"/>
                <a:gd name="T19" fmla="*/ 102 h 183"/>
                <a:gd name="T20" fmla="*/ 41 w 96"/>
                <a:gd name="T21" fmla="*/ 114 h 183"/>
                <a:gd name="T22" fmla="*/ 57 w 96"/>
                <a:gd name="T23" fmla="*/ 135 h 183"/>
                <a:gd name="T24" fmla="*/ 71 w 96"/>
                <a:gd name="T25" fmla="*/ 135 h 183"/>
                <a:gd name="T26" fmla="*/ 78 w 96"/>
                <a:gd name="T27" fmla="*/ 150 h 183"/>
                <a:gd name="T28" fmla="*/ 96 w 96"/>
                <a:gd name="T29" fmla="*/ 179 h 183"/>
                <a:gd name="T30" fmla="*/ 81 w 96"/>
                <a:gd name="T31" fmla="*/ 126 h 183"/>
                <a:gd name="T32" fmla="*/ 80 w 96"/>
                <a:gd name="T33" fmla="*/ 93 h 183"/>
                <a:gd name="T34" fmla="*/ 71 w 96"/>
                <a:gd name="T35" fmla="*/ 63 h 183"/>
                <a:gd name="T36" fmla="*/ 63 w 96"/>
                <a:gd name="T37" fmla="*/ 41 h 183"/>
                <a:gd name="T38" fmla="*/ 57 w 96"/>
                <a:gd name="T39" fmla="*/ 20 h 183"/>
                <a:gd name="T40" fmla="*/ 48 w 96"/>
                <a:gd name="T4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6" name="Freeform 60"/>
            <p:cNvSpPr/>
            <p:nvPr/>
          </p:nvSpPr>
          <p:spPr bwMode="invGray">
            <a:xfrm>
              <a:off x="3943" y="3153"/>
              <a:ext cx="40" cy="131"/>
            </a:xfrm>
            <a:custGeom>
              <a:avLst/>
              <a:gdLst>
                <a:gd name="T0" fmla="*/ 6 w 54"/>
                <a:gd name="T1" fmla="*/ 0 h 175"/>
                <a:gd name="T2" fmla="*/ 0 w 54"/>
                <a:gd name="T3" fmla="*/ 25 h 175"/>
                <a:gd name="T4" fmla="*/ 9 w 54"/>
                <a:gd name="T5" fmla="*/ 54 h 175"/>
                <a:gd name="T6" fmla="*/ 18 w 54"/>
                <a:gd name="T7" fmla="*/ 94 h 175"/>
                <a:gd name="T8" fmla="*/ 34 w 54"/>
                <a:gd name="T9" fmla="*/ 129 h 175"/>
                <a:gd name="T10" fmla="*/ 54 w 54"/>
                <a:gd name="T11" fmla="*/ 175 h 175"/>
                <a:gd name="T12" fmla="*/ 40 w 54"/>
                <a:gd name="T13" fmla="*/ 115 h 175"/>
                <a:gd name="T14" fmla="*/ 34 w 54"/>
                <a:gd name="T15" fmla="*/ 93 h 175"/>
                <a:gd name="T16" fmla="*/ 28 w 54"/>
                <a:gd name="T17" fmla="*/ 61 h 175"/>
                <a:gd name="T18" fmla="*/ 25 w 54"/>
                <a:gd name="T19" fmla="*/ 46 h 175"/>
                <a:gd name="T20" fmla="*/ 16 w 54"/>
                <a:gd name="T21" fmla="*/ 37 h 175"/>
                <a:gd name="T22" fmla="*/ 6 w 54"/>
                <a:gd name="T2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7" name="Freeform 61"/>
            <p:cNvSpPr/>
            <p:nvPr/>
          </p:nvSpPr>
          <p:spPr bwMode="invGray">
            <a:xfrm>
              <a:off x="3988" y="3290"/>
              <a:ext cx="65" cy="54"/>
            </a:xfrm>
            <a:custGeom>
              <a:avLst/>
              <a:gdLst>
                <a:gd name="T0" fmla="*/ 2 w 86"/>
                <a:gd name="T1" fmla="*/ 0 h 73"/>
                <a:gd name="T2" fmla="*/ 8 w 86"/>
                <a:gd name="T3" fmla="*/ 34 h 73"/>
                <a:gd name="T4" fmla="*/ 23 w 86"/>
                <a:gd name="T5" fmla="*/ 43 h 73"/>
                <a:gd name="T6" fmla="*/ 48 w 86"/>
                <a:gd name="T7" fmla="*/ 49 h 73"/>
                <a:gd name="T8" fmla="*/ 62 w 86"/>
                <a:gd name="T9" fmla="*/ 57 h 73"/>
                <a:gd name="T10" fmla="*/ 74 w 86"/>
                <a:gd name="T11" fmla="*/ 66 h 73"/>
                <a:gd name="T12" fmla="*/ 86 w 86"/>
                <a:gd name="T13" fmla="*/ 69 h 73"/>
                <a:gd name="T14" fmla="*/ 72 w 86"/>
                <a:gd name="T15" fmla="*/ 39 h 73"/>
                <a:gd name="T16" fmla="*/ 63 w 86"/>
                <a:gd name="T17" fmla="*/ 22 h 73"/>
                <a:gd name="T18" fmla="*/ 36 w 86"/>
                <a:gd name="T19" fmla="*/ 24 h 73"/>
                <a:gd name="T20" fmla="*/ 24 w 86"/>
                <a:gd name="T21" fmla="*/ 19 h 73"/>
                <a:gd name="T22" fmla="*/ 6 w 86"/>
                <a:gd name="T23" fmla="*/ 0 h 73"/>
                <a:gd name="T24" fmla="*/ 2 w 86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8" name="Freeform 62"/>
            <p:cNvSpPr/>
            <p:nvPr/>
          </p:nvSpPr>
          <p:spPr bwMode="invGray">
            <a:xfrm>
              <a:off x="4092" y="3195"/>
              <a:ext cx="83" cy="117"/>
            </a:xfrm>
            <a:custGeom>
              <a:avLst/>
              <a:gdLst>
                <a:gd name="T0" fmla="*/ 98 w 111"/>
                <a:gd name="T1" fmla="*/ 0 h 156"/>
                <a:gd name="T2" fmla="*/ 75 w 111"/>
                <a:gd name="T3" fmla="*/ 10 h 156"/>
                <a:gd name="T4" fmla="*/ 23 w 111"/>
                <a:gd name="T5" fmla="*/ 15 h 156"/>
                <a:gd name="T6" fmla="*/ 14 w 111"/>
                <a:gd name="T7" fmla="*/ 33 h 156"/>
                <a:gd name="T8" fmla="*/ 11 w 111"/>
                <a:gd name="T9" fmla="*/ 61 h 156"/>
                <a:gd name="T10" fmla="*/ 14 w 111"/>
                <a:gd name="T11" fmla="*/ 75 h 156"/>
                <a:gd name="T12" fmla="*/ 3 w 111"/>
                <a:gd name="T13" fmla="*/ 88 h 156"/>
                <a:gd name="T14" fmla="*/ 14 w 111"/>
                <a:gd name="T15" fmla="*/ 109 h 156"/>
                <a:gd name="T16" fmla="*/ 23 w 111"/>
                <a:gd name="T17" fmla="*/ 124 h 156"/>
                <a:gd name="T18" fmla="*/ 15 w 111"/>
                <a:gd name="T19" fmla="*/ 144 h 156"/>
                <a:gd name="T20" fmla="*/ 24 w 111"/>
                <a:gd name="T21" fmla="*/ 156 h 156"/>
                <a:gd name="T22" fmla="*/ 42 w 111"/>
                <a:gd name="T23" fmla="*/ 144 h 156"/>
                <a:gd name="T24" fmla="*/ 50 w 111"/>
                <a:gd name="T25" fmla="*/ 93 h 156"/>
                <a:gd name="T26" fmla="*/ 56 w 111"/>
                <a:gd name="T27" fmla="*/ 126 h 156"/>
                <a:gd name="T28" fmla="*/ 65 w 111"/>
                <a:gd name="T29" fmla="*/ 145 h 156"/>
                <a:gd name="T30" fmla="*/ 62 w 111"/>
                <a:gd name="T31" fmla="*/ 112 h 156"/>
                <a:gd name="T32" fmla="*/ 72 w 111"/>
                <a:gd name="T33" fmla="*/ 73 h 156"/>
                <a:gd name="T34" fmla="*/ 69 w 111"/>
                <a:gd name="T35" fmla="*/ 51 h 156"/>
                <a:gd name="T36" fmla="*/ 54 w 111"/>
                <a:gd name="T37" fmla="*/ 60 h 156"/>
                <a:gd name="T38" fmla="*/ 35 w 111"/>
                <a:gd name="T39" fmla="*/ 54 h 156"/>
                <a:gd name="T40" fmla="*/ 41 w 111"/>
                <a:gd name="T41" fmla="*/ 36 h 156"/>
                <a:gd name="T42" fmla="*/ 62 w 111"/>
                <a:gd name="T43" fmla="*/ 34 h 156"/>
                <a:gd name="T44" fmla="*/ 78 w 111"/>
                <a:gd name="T45" fmla="*/ 39 h 156"/>
                <a:gd name="T46" fmla="*/ 98 w 111"/>
                <a:gd name="T47" fmla="*/ 30 h 156"/>
                <a:gd name="T48" fmla="*/ 111 w 111"/>
                <a:gd name="T49" fmla="*/ 13 h 156"/>
                <a:gd name="T50" fmla="*/ 98 w 111"/>
                <a:gd name="T5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9" name="Freeform 63"/>
            <p:cNvSpPr/>
            <p:nvPr/>
          </p:nvSpPr>
          <p:spPr bwMode="invGray">
            <a:xfrm>
              <a:off x="4064" y="2777"/>
              <a:ext cx="22" cy="71"/>
            </a:xfrm>
            <a:custGeom>
              <a:avLst/>
              <a:gdLst>
                <a:gd name="T0" fmla="*/ 12 w 30"/>
                <a:gd name="T1" fmla="*/ 0 h 94"/>
                <a:gd name="T2" fmla="*/ 0 w 30"/>
                <a:gd name="T3" fmla="*/ 16 h 94"/>
                <a:gd name="T4" fmla="*/ 6 w 30"/>
                <a:gd name="T5" fmla="*/ 37 h 94"/>
                <a:gd name="T6" fmla="*/ 1 w 30"/>
                <a:gd name="T7" fmla="*/ 61 h 94"/>
                <a:gd name="T8" fmla="*/ 16 w 30"/>
                <a:gd name="T9" fmla="*/ 94 h 94"/>
                <a:gd name="T10" fmla="*/ 30 w 30"/>
                <a:gd name="T11" fmla="*/ 82 h 94"/>
                <a:gd name="T12" fmla="*/ 22 w 30"/>
                <a:gd name="T13" fmla="*/ 61 h 94"/>
                <a:gd name="T14" fmla="*/ 12 w 30"/>
                <a:gd name="T1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0" name="Freeform 64"/>
            <p:cNvSpPr/>
            <p:nvPr/>
          </p:nvSpPr>
          <p:spPr bwMode="invGray">
            <a:xfrm>
              <a:off x="4078" y="2896"/>
              <a:ext cx="61" cy="118"/>
            </a:xfrm>
            <a:custGeom>
              <a:avLst/>
              <a:gdLst>
                <a:gd name="T0" fmla="*/ 12 w 81"/>
                <a:gd name="T1" fmla="*/ 2 h 158"/>
                <a:gd name="T2" fmla="*/ 0 w 81"/>
                <a:gd name="T3" fmla="*/ 20 h 158"/>
                <a:gd name="T4" fmla="*/ 8 w 81"/>
                <a:gd name="T5" fmla="*/ 49 h 158"/>
                <a:gd name="T6" fmla="*/ 6 w 81"/>
                <a:gd name="T7" fmla="*/ 107 h 158"/>
                <a:gd name="T8" fmla="*/ 17 w 81"/>
                <a:gd name="T9" fmla="*/ 103 h 158"/>
                <a:gd name="T10" fmla="*/ 20 w 81"/>
                <a:gd name="T11" fmla="*/ 115 h 158"/>
                <a:gd name="T12" fmla="*/ 29 w 81"/>
                <a:gd name="T13" fmla="*/ 122 h 158"/>
                <a:gd name="T14" fmla="*/ 38 w 81"/>
                <a:gd name="T15" fmla="*/ 140 h 158"/>
                <a:gd name="T16" fmla="*/ 48 w 81"/>
                <a:gd name="T17" fmla="*/ 128 h 158"/>
                <a:gd name="T18" fmla="*/ 65 w 81"/>
                <a:gd name="T19" fmla="*/ 134 h 158"/>
                <a:gd name="T20" fmla="*/ 63 w 81"/>
                <a:gd name="T21" fmla="*/ 109 h 158"/>
                <a:gd name="T22" fmla="*/ 48 w 81"/>
                <a:gd name="T23" fmla="*/ 104 h 158"/>
                <a:gd name="T24" fmla="*/ 39 w 81"/>
                <a:gd name="T25" fmla="*/ 91 h 158"/>
                <a:gd name="T26" fmla="*/ 33 w 81"/>
                <a:gd name="T27" fmla="*/ 73 h 158"/>
                <a:gd name="T28" fmla="*/ 41 w 81"/>
                <a:gd name="T29" fmla="*/ 53 h 158"/>
                <a:gd name="T30" fmla="*/ 35 w 81"/>
                <a:gd name="T31" fmla="*/ 35 h 158"/>
                <a:gd name="T32" fmla="*/ 42 w 81"/>
                <a:gd name="T33" fmla="*/ 20 h 158"/>
                <a:gd name="T34" fmla="*/ 29 w 81"/>
                <a:gd name="T35" fmla="*/ 4 h 158"/>
                <a:gd name="T36" fmla="*/ 18 w 81"/>
                <a:gd name="T37" fmla="*/ 7 h 158"/>
                <a:gd name="T38" fmla="*/ 12 w 81"/>
                <a:gd name="T39" fmla="*/ 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1" name="Freeform 65"/>
            <p:cNvSpPr/>
            <p:nvPr/>
          </p:nvSpPr>
          <p:spPr bwMode="invGray">
            <a:xfrm>
              <a:off x="4121" y="3052"/>
              <a:ext cx="64" cy="79"/>
            </a:xfrm>
            <a:custGeom>
              <a:avLst/>
              <a:gdLst>
                <a:gd name="T0" fmla="*/ 52 w 85"/>
                <a:gd name="T1" fmla="*/ 0 h 105"/>
                <a:gd name="T2" fmla="*/ 44 w 85"/>
                <a:gd name="T3" fmla="*/ 18 h 105"/>
                <a:gd name="T4" fmla="*/ 32 w 85"/>
                <a:gd name="T5" fmla="*/ 30 h 105"/>
                <a:gd name="T6" fmla="*/ 16 w 85"/>
                <a:gd name="T7" fmla="*/ 35 h 105"/>
                <a:gd name="T8" fmla="*/ 8 w 85"/>
                <a:gd name="T9" fmla="*/ 48 h 105"/>
                <a:gd name="T10" fmla="*/ 4 w 85"/>
                <a:gd name="T11" fmla="*/ 74 h 105"/>
                <a:gd name="T12" fmla="*/ 13 w 85"/>
                <a:gd name="T13" fmla="*/ 71 h 105"/>
                <a:gd name="T14" fmla="*/ 25 w 85"/>
                <a:gd name="T15" fmla="*/ 62 h 105"/>
                <a:gd name="T16" fmla="*/ 34 w 85"/>
                <a:gd name="T17" fmla="*/ 69 h 105"/>
                <a:gd name="T18" fmla="*/ 58 w 85"/>
                <a:gd name="T19" fmla="*/ 99 h 105"/>
                <a:gd name="T20" fmla="*/ 71 w 85"/>
                <a:gd name="T21" fmla="*/ 72 h 105"/>
                <a:gd name="T22" fmla="*/ 85 w 85"/>
                <a:gd name="T23" fmla="*/ 68 h 105"/>
                <a:gd name="T24" fmla="*/ 74 w 85"/>
                <a:gd name="T25" fmla="*/ 39 h 105"/>
                <a:gd name="T26" fmla="*/ 52 w 85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2" name="Freeform 66"/>
            <p:cNvSpPr/>
            <p:nvPr/>
          </p:nvSpPr>
          <p:spPr bwMode="invGray">
            <a:xfrm>
              <a:off x="4197" y="3193"/>
              <a:ext cx="29" cy="49"/>
            </a:xfrm>
            <a:custGeom>
              <a:avLst/>
              <a:gdLst>
                <a:gd name="T0" fmla="*/ 6 w 38"/>
                <a:gd name="T1" fmla="*/ 27 h 66"/>
                <a:gd name="T2" fmla="*/ 26 w 38"/>
                <a:gd name="T3" fmla="*/ 66 h 66"/>
                <a:gd name="T4" fmla="*/ 30 w 38"/>
                <a:gd name="T5" fmla="*/ 52 h 66"/>
                <a:gd name="T6" fmla="*/ 38 w 38"/>
                <a:gd name="T7" fmla="*/ 40 h 66"/>
                <a:gd name="T8" fmla="*/ 30 w 38"/>
                <a:gd name="T9" fmla="*/ 25 h 66"/>
                <a:gd name="T10" fmla="*/ 20 w 38"/>
                <a:gd name="T11" fmla="*/ 13 h 66"/>
                <a:gd name="T12" fmla="*/ 11 w 38"/>
                <a:gd name="T13" fmla="*/ 1 h 66"/>
                <a:gd name="T14" fmla="*/ 2 w 38"/>
                <a:gd name="T15" fmla="*/ 12 h 66"/>
                <a:gd name="T16" fmla="*/ 6 w 38"/>
                <a:gd name="T17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3" name="Freeform 67"/>
            <p:cNvSpPr/>
            <p:nvPr/>
          </p:nvSpPr>
          <p:spPr bwMode="invGray">
            <a:xfrm>
              <a:off x="4181" y="3275"/>
              <a:ext cx="18" cy="17"/>
            </a:xfrm>
            <a:custGeom>
              <a:avLst/>
              <a:gdLst>
                <a:gd name="T0" fmla="*/ 0 w 24"/>
                <a:gd name="T1" fmla="*/ 0 h 23"/>
                <a:gd name="T2" fmla="*/ 6 w 24"/>
                <a:gd name="T3" fmla="*/ 23 h 23"/>
                <a:gd name="T4" fmla="*/ 24 w 24"/>
                <a:gd name="T5" fmla="*/ 11 h 23"/>
                <a:gd name="T6" fmla="*/ 0 w 2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4" name="Freeform 68"/>
            <p:cNvSpPr/>
            <p:nvPr/>
          </p:nvSpPr>
          <p:spPr bwMode="invGray">
            <a:xfrm>
              <a:off x="4208" y="3265"/>
              <a:ext cx="45" cy="37"/>
            </a:xfrm>
            <a:custGeom>
              <a:avLst/>
              <a:gdLst>
                <a:gd name="T0" fmla="*/ 9 w 60"/>
                <a:gd name="T1" fmla="*/ 0 h 49"/>
                <a:gd name="T2" fmla="*/ 0 w 60"/>
                <a:gd name="T3" fmla="*/ 18 h 49"/>
                <a:gd name="T4" fmla="*/ 28 w 60"/>
                <a:gd name="T5" fmla="*/ 33 h 49"/>
                <a:gd name="T6" fmla="*/ 42 w 60"/>
                <a:gd name="T7" fmla="*/ 46 h 49"/>
                <a:gd name="T8" fmla="*/ 60 w 60"/>
                <a:gd name="T9" fmla="*/ 42 h 49"/>
                <a:gd name="T10" fmla="*/ 49 w 60"/>
                <a:gd name="T11" fmla="*/ 24 h 49"/>
                <a:gd name="T12" fmla="*/ 28 w 60"/>
                <a:gd name="T13" fmla="*/ 3 h 49"/>
                <a:gd name="T14" fmla="*/ 19 w 60"/>
                <a:gd name="T15" fmla="*/ 16 h 49"/>
                <a:gd name="T16" fmla="*/ 9 w 60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5" name="Freeform 69"/>
            <p:cNvSpPr/>
            <p:nvPr/>
          </p:nvSpPr>
          <p:spPr bwMode="invGray">
            <a:xfrm>
              <a:off x="4277" y="3335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6" name="Freeform 70"/>
            <p:cNvSpPr/>
            <p:nvPr/>
          </p:nvSpPr>
          <p:spPr bwMode="invGray">
            <a:xfrm>
              <a:off x="4544" y="3293"/>
              <a:ext cx="46" cy="47"/>
            </a:xfrm>
            <a:custGeom>
              <a:avLst/>
              <a:gdLst>
                <a:gd name="T0" fmla="*/ 7 w 61"/>
                <a:gd name="T1" fmla="*/ 0 h 63"/>
                <a:gd name="T2" fmla="*/ 0 w 61"/>
                <a:gd name="T3" fmla="*/ 14 h 63"/>
                <a:gd name="T4" fmla="*/ 24 w 61"/>
                <a:gd name="T5" fmla="*/ 35 h 63"/>
                <a:gd name="T6" fmla="*/ 36 w 61"/>
                <a:gd name="T7" fmla="*/ 54 h 63"/>
                <a:gd name="T8" fmla="*/ 46 w 61"/>
                <a:gd name="T9" fmla="*/ 63 h 63"/>
                <a:gd name="T10" fmla="*/ 61 w 61"/>
                <a:gd name="T11" fmla="*/ 56 h 63"/>
                <a:gd name="T12" fmla="*/ 33 w 61"/>
                <a:gd name="T13" fmla="*/ 17 h 63"/>
                <a:gd name="T14" fmla="*/ 7 w 61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7" name="Freeform 71"/>
            <p:cNvSpPr/>
            <p:nvPr/>
          </p:nvSpPr>
          <p:spPr bwMode="invGray">
            <a:xfrm>
              <a:off x="4147" y="3352"/>
              <a:ext cx="46" cy="50"/>
            </a:xfrm>
            <a:custGeom>
              <a:avLst/>
              <a:gdLst>
                <a:gd name="T0" fmla="*/ 28 w 61"/>
                <a:gd name="T1" fmla="*/ 7 h 67"/>
                <a:gd name="T2" fmla="*/ 30 w 61"/>
                <a:gd name="T3" fmla="*/ 34 h 67"/>
                <a:gd name="T4" fmla="*/ 16 w 61"/>
                <a:gd name="T5" fmla="*/ 43 h 67"/>
                <a:gd name="T6" fmla="*/ 22 w 61"/>
                <a:gd name="T7" fmla="*/ 67 h 67"/>
                <a:gd name="T8" fmla="*/ 48 w 61"/>
                <a:gd name="T9" fmla="*/ 58 h 67"/>
                <a:gd name="T10" fmla="*/ 60 w 61"/>
                <a:gd name="T11" fmla="*/ 47 h 67"/>
                <a:gd name="T12" fmla="*/ 51 w 61"/>
                <a:gd name="T13" fmla="*/ 28 h 67"/>
                <a:gd name="T14" fmla="*/ 57 w 61"/>
                <a:gd name="T15" fmla="*/ 14 h 67"/>
                <a:gd name="T16" fmla="*/ 55 w 61"/>
                <a:gd name="T17" fmla="*/ 2 h 67"/>
                <a:gd name="T18" fmla="*/ 46 w 61"/>
                <a:gd name="T19" fmla="*/ 4 h 67"/>
                <a:gd name="T20" fmla="*/ 51 w 61"/>
                <a:gd name="T21" fmla="*/ 5 h 67"/>
                <a:gd name="T22" fmla="*/ 49 w 61"/>
                <a:gd name="T23" fmla="*/ 16 h 67"/>
                <a:gd name="T24" fmla="*/ 43 w 61"/>
                <a:gd name="T25" fmla="*/ 23 h 67"/>
                <a:gd name="T26" fmla="*/ 28 w 61"/>
                <a:gd name="T27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8" name="Freeform 72"/>
            <p:cNvSpPr/>
            <p:nvPr/>
          </p:nvSpPr>
          <p:spPr bwMode="invGray">
            <a:xfrm>
              <a:off x="4098" y="3371"/>
              <a:ext cx="32" cy="27"/>
            </a:xfrm>
            <a:custGeom>
              <a:avLst/>
              <a:gdLst>
                <a:gd name="T0" fmla="*/ 21 w 43"/>
                <a:gd name="T1" fmla="*/ 3 h 36"/>
                <a:gd name="T2" fmla="*/ 6 w 43"/>
                <a:gd name="T3" fmla="*/ 6 h 36"/>
                <a:gd name="T4" fmla="*/ 33 w 43"/>
                <a:gd name="T5" fmla="*/ 36 h 36"/>
                <a:gd name="T6" fmla="*/ 42 w 43"/>
                <a:gd name="T7" fmla="*/ 30 h 36"/>
                <a:gd name="T8" fmla="*/ 21 w 43"/>
                <a:gd name="T9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9" name="Freeform 73"/>
            <p:cNvSpPr/>
            <p:nvPr/>
          </p:nvSpPr>
          <p:spPr bwMode="invGray">
            <a:xfrm>
              <a:off x="4077" y="3342"/>
              <a:ext cx="24" cy="31"/>
            </a:xfrm>
            <a:custGeom>
              <a:avLst/>
              <a:gdLst>
                <a:gd name="T0" fmla="*/ 21 w 32"/>
                <a:gd name="T1" fmla="*/ 0 h 41"/>
                <a:gd name="T2" fmla="*/ 0 w 32"/>
                <a:gd name="T3" fmla="*/ 26 h 41"/>
                <a:gd name="T4" fmla="*/ 16 w 32"/>
                <a:gd name="T5" fmla="*/ 24 h 41"/>
                <a:gd name="T6" fmla="*/ 19 w 32"/>
                <a:gd name="T7" fmla="*/ 29 h 41"/>
                <a:gd name="T8" fmla="*/ 16 w 32"/>
                <a:gd name="T9" fmla="*/ 35 h 41"/>
                <a:gd name="T10" fmla="*/ 30 w 32"/>
                <a:gd name="T11" fmla="*/ 21 h 41"/>
                <a:gd name="T12" fmla="*/ 24 w 32"/>
                <a:gd name="T13" fmla="*/ 9 h 41"/>
                <a:gd name="T14" fmla="*/ 21 w 32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0" name="Freeform 74"/>
            <p:cNvSpPr/>
            <p:nvPr/>
          </p:nvSpPr>
          <p:spPr bwMode="invGray">
            <a:xfrm>
              <a:off x="4111" y="3353"/>
              <a:ext cx="34" cy="24"/>
            </a:xfrm>
            <a:custGeom>
              <a:avLst/>
              <a:gdLst>
                <a:gd name="T0" fmla="*/ 21 w 45"/>
                <a:gd name="T1" fmla="*/ 0 h 32"/>
                <a:gd name="T2" fmla="*/ 0 w 45"/>
                <a:gd name="T3" fmla="*/ 7 h 32"/>
                <a:gd name="T4" fmla="*/ 27 w 45"/>
                <a:gd name="T5" fmla="*/ 31 h 32"/>
                <a:gd name="T6" fmla="*/ 45 w 45"/>
                <a:gd name="T7" fmla="*/ 24 h 32"/>
                <a:gd name="T8" fmla="*/ 22 w 45"/>
                <a:gd name="T9" fmla="*/ 10 h 32"/>
                <a:gd name="T10" fmla="*/ 21 w 45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1" name="Freeform 75"/>
            <p:cNvSpPr/>
            <p:nvPr/>
          </p:nvSpPr>
          <p:spPr bwMode="invGray">
            <a:xfrm>
              <a:off x="4062" y="3021"/>
              <a:ext cx="27" cy="55"/>
            </a:xfrm>
            <a:custGeom>
              <a:avLst/>
              <a:gdLst>
                <a:gd name="T0" fmla="*/ 30 w 35"/>
                <a:gd name="T1" fmla="*/ 0 h 74"/>
                <a:gd name="T2" fmla="*/ 21 w 35"/>
                <a:gd name="T3" fmla="*/ 15 h 74"/>
                <a:gd name="T4" fmla="*/ 9 w 35"/>
                <a:gd name="T5" fmla="*/ 36 h 74"/>
                <a:gd name="T6" fmla="*/ 0 w 35"/>
                <a:gd name="T7" fmla="*/ 59 h 74"/>
                <a:gd name="T8" fmla="*/ 8 w 35"/>
                <a:gd name="T9" fmla="*/ 74 h 74"/>
                <a:gd name="T10" fmla="*/ 20 w 35"/>
                <a:gd name="T11" fmla="*/ 59 h 74"/>
                <a:gd name="T12" fmla="*/ 35 w 35"/>
                <a:gd name="T13" fmla="*/ 32 h 74"/>
                <a:gd name="T14" fmla="*/ 30 w 3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2" name="Freeform 76"/>
            <p:cNvSpPr/>
            <p:nvPr/>
          </p:nvSpPr>
          <p:spPr bwMode="invGray">
            <a:xfrm>
              <a:off x="4113" y="3012"/>
              <a:ext cx="19" cy="55"/>
            </a:xfrm>
            <a:custGeom>
              <a:avLst/>
              <a:gdLst>
                <a:gd name="T0" fmla="*/ 13 w 25"/>
                <a:gd name="T1" fmla="*/ 7 h 73"/>
                <a:gd name="T2" fmla="*/ 4 w 25"/>
                <a:gd name="T3" fmla="*/ 8 h 73"/>
                <a:gd name="T4" fmla="*/ 0 w 25"/>
                <a:gd name="T5" fmla="*/ 22 h 73"/>
                <a:gd name="T6" fmla="*/ 15 w 25"/>
                <a:gd name="T7" fmla="*/ 41 h 73"/>
                <a:gd name="T8" fmla="*/ 25 w 25"/>
                <a:gd name="T9" fmla="*/ 56 h 73"/>
                <a:gd name="T10" fmla="*/ 16 w 25"/>
                <a:gd name="T11" fmla="*/ 20 h 73"/>
                <a:gd name="T12" fmla="*/ 13 w 25"/>
                <a:gd name="T13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3" name="Freeform 77"/>
            <p:cNvSpPr/>
            <p:nvPr/>
          </p:nvSpPr>
          <p:spPr bwMode="invGray">
            <a:xfrm>
              <a:off x="4135" y="2995"/>
              <a:ext cx="10" cy="25"/>
            </a:xfrm>
            <a:custGeom>
              <a:avLst/>
              <a:gdLst>
                <a:gd name="T0" fmla="*/ 11 w 14"/>
                <a:gd name="T1" fmla="*/ 0 h 33"/>
                <a:gd name="T2" fmla="*/ 1 w 14"/>
                <a:gd name="T3" fmla="*/ 10 h 33"/>
                <a:gd name="T4" fmla="*/ 11 w 14"/>
                <a:gd name="T5" fmla="*/ 25 h 33"/>
                <a:gd name="T6" fmla="*/ 11 w 14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4" name="Freeform 78"/>
            <p:cNvSpPr/>
            <p:nvPr/>
          </p:nvSpPr>
          <p:spPr bwMode="invGray">
            <a:xfrm>
              <a:off x="4145" y="3007"/>
              <a:ext cx="21" cy="48"/>
            </a:xfrm>
            <a:custGeom>
              <a:avLst/>
              <a:gdLst>
                <a:gd name="T0" fmla="*/ 5 w 28"/>
                <a:gd name="T1" fmla="*/ 0 h 64"/>
                <a:gd name="T2" fmla="*/ 11 w 28"/>
                <a:gd name="T3" fmla="*/ 14 h 64"/>
                <a:gd name="T4" fmla="*/ 20 w 28"/>
                <a:gd name="T5" fmla="*/ 21 h 64"/>
                <a:gd name="T6" fmla="*/ 8 w 28"/>
                <a:gd name="T7" fmla="*/ 39 h 64"/>
                <a:gd name="T8" fmla="*/ 0 w 28"/>
                <a:gd name="T9" fmla="*/ 56 h 64"/>
                <a:gd name="T10" fmla="*/ 11 w 28"/>
                <a:gd name="T11" fmla="*/ 57 h 64"/>
                <a:gd name="T12" fmla="*/ 26 w 28"/>
                <a:gd name="T13" fmla="*/ 26 h 64"/>
                <a:gd name="T14" fmla="*/ 5 w 28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5" name="Freeform 79"/>
            <p:cNvSpPr/>
            <p:nvPr/>
          </p:nvSpPr>
          <p:spPr bwMode="invGray">
            <a:xfrm>
              <a:off x="3876" y="3076"/>
              <a:ext cx="12" cy="27"/>
            </a:xfrm>
            <a:custGeom>
              <a:avLst/>
              <a:gdLst>
                <a:gd name="T0" fmla="*/ 14 w 16"/>
                <a:gd name="T1" fmla="*/ 3 h 36"/>
                <a:gd name="T2" fmla="*/ 0 w 16"/>
                <a:gd name="T3" fmla="*/ 7 h 36"/>
                <a:gd name="T4" fmla="*/ 8 w 16"/>
                <a:gd name="T5" fmla="*/ 22 h 36"/>
                <a:gd name="T6" fmla="*/ 14 w 16"/>
                <a:gd name="T7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6" name="Freeform 80"/>
            <p:cNvSpPr/>
            <p:nvPr/>
          </p:nvSpPr>
          <p:spPr bwMode="invGray">
            <a:xfrm>
              <a:off x="3866" y="305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7" name="Freeform 81"/>
            <p:cNvSpPr/>
            <p:nvPr/>
          </p:nvSpPr>
          <p:spPr bwMode="invGray">
            <a:xfrm>
              <a:off x="3862" y="3035"/>
              <a:ext cx="12" cy="14"/>
            </a:xfrm>
            <a:custGeom>
              <a:avLst/>
              <a:gdLst>
                <a:gd name="T0" fmla="*/ 10 w 16"/>
                <a:gd name="T1" fmla="*/ 5 h 19"/>
                <a:gd name="T2" fmla="*/ 0 w 16"/>
                <a:gd name="T3" fmla="*/ 10 h 19"/>
                <a:gd name="T4" fmla="*/ 12 w 16"/>
                <a:gd name="T5" fmla="*/ 19 h 19"/>
                <a:gd name="T6" fmla="*/ 10 w 16"/>
                <a:gd name="T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8" name="Freeform 82"/>
            <p:cNvSpPr/>
            <p:nvPr/>
          </p:nvSpPr>
          <p:spPr bwMode="invGray">
            <a:xfrm>
              <a:off x="3850" y="2995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9" name="Freeform 83"/>
            <p:cNvSpPr/>
            <p:nvPr/>
          </p:nvSpPr>
          <p:spPr bwMode="invGray">
            <a:xfrm>
              <a:off x="3852" y="3020"/>
              <a:ext cx="16" cy="13"/>
            </a:xfrm>
            <a:custGeom>
              <a:avLst/>
              <a:gdLst>
                <a:gd name="T0" fmla="*/ 13 w 22"/>
                <a:gd name="T1" fmla="*/ 0 h 18"/>
                <a:gd name="T2" fmla="*/ 19 w 22"/>
                <a:gd name="T3" fmla="*/ 18 h 18"/>
                <a:gd name="T4" fmla="*/ 14 w 22"/>
                <a:gd name="T5" fmla="*/ 6 h 18"/>
                <a:gd name="T6" fmla="*/ 13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0" name="Freeform 84"/>
            <p:cNvSpPr/>
            <p:nvPr/>
          </p:nvSpPr>
          <p:spPr bwMode="invGray">
            <a:xfrm>
              <a:off x="4688" y="3643"/>
              <a:ext cx="45" cy="60"/>
            </a:xfrm>
            <a:custGeom>
              <a:avLst/>
              <a:gdLst>
                <a:gd name="T0" fmla="*/ 10 w 60"/>
                <a:gd name="T1" fmla="*/ 7 h 81"/>
                <a:gd name="T2" fmla="*/ 3 w 60"/>
                <a:gd name="T3" fmla="*/ 18 h 81"/>
                <a:gd name="T4" fmla="*/ 15 w 60"/>
                <a:gd name="T5" fmla="*/ 39 h 81"/>
                <a:gd name="T6" fmla="*/ 27 w 60"/>
                <a:gd name="T7" fmla="*/ 54 h 81"/>
                <a:gd name="T8" fmla="*/ 40 w 60"/>
                <a:gd name="T9" fmla="*/ 63 h 81"/>
                <a:gd name="T10" fmla="*/ 51 w 60"/>
                <a:gd name="T11" fmla="*/ 81 h 81"/>
                <a:gd name="T12" fmla="*/ 52 w 60"/>
                <a:gd name="T13" fmla="*/ 57 h 81"/>
                <a:gd name="T14" fmla="*/ 43 w 60"/>
                <a:gd name="T15" fmla="*/ 37 h 81"/>
                <a:gd name="T16" fmla="*/ 25 w 60"/>
                <a:gd name="T17" fmla="*/ 18 h 81"/>
                <a:gd name="T18" fmla="*/ 10 w 60"/>
                <a:gd name="T1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1" name="Freeform 85"/>
            <p:cNvSpPr/>
            <p:nvPr/>
          </p:nvSpPr>
          <p:spPr bwMode="invGray">
            <a:xfrm>
              <a:off x="4919" y="3594"/>
              <a:ext cx="53" cy="46"/>
            </a:xfrm>
            <a:custGeom>
              <a:avLst/>
              <a:gdLst>
                <a:gd name="T0" fmla="*/ 28 w 71"/>
                <a:gd name="T1" fmla="*/ 23 h 61"/>
                <a:gd name="T2" fmla="*/ 13 w 71"/>
                <a:gd name="T3" fmla="*/ 32 h 61"/>
                <a:gd name="T4" fmla="*/ 1 w 71"/>
                <a:gd name="T5" fmla="*/ 44 h 61"/>
                <a:gd name="T6" fmla="*/ 13 w 71"/>
                <a:gd name="T7" fmla="*/ 59 h 61"/>
                <a:gd name="T8" fmla="*/ 28 w 71"/>
                <a:gd name="T9" fmla="*/ 44 h 61"/>
                <a:gd name="T10" fmla="*/ 40 w 71"/>
                <a:gd name="T11" fmla="*/ 23 h 61"/>
                <a:gd name="T12" fmla="*/ 55 w 71"/>
                <a:gd name="T13" fmla="*/ 0 h 61"/>
                <a:gd name="T14" fmla="*/ 71 w 71"/>
                <a:gd name="T15" fmla="*/ 11 h 61"/>
                <a:gd name="T16" fmla="*/ 35 w 71"/>
                <a:gd name="T17" fmla="*/ 23 h 61"/>
                <a:gd name="T18" fmla="*/ 28 w 71"/>
                <a:gd name="T19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2" name="Freeform 86"/>
            <p:cNvSpPr/>
            <p:nvPr/>
          </p:nvSpPr>
          <p:spPr bwMode="invGray">
            <a:xfrm>
              <a:off x="4759" y="3569"/>
              <a:ext cx="17" cy="23"/>
            </a:xfrm>
            <a:custGeom>
              <a:avLst/>
              <a:gdLst>
                <a:gd name="T0" fmla="*/ 9 w 23"/>
                <a:gd name="T1" fmla="*/ 0 h 30"/>
                <a:gd name="T2" fmla="*/ 0 w 23"/>
                <a:gd name="T3" fmla="*/ 14 h 30"/>
                <a:gd name="T4" fmla="*/ 12 w 23"/>
                <a:gd name="T5" fmla="*/ 30 h 30"/>
                <a:gd name="T6" fmla="*/ 9 w 23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3" name="Freeform 87"/>
            <p:cNvSpPr/>
            <p:nvPr/>
          </p:nvSpPr>
          <p:spPr bwMode="invGray">
            <a:xfrm>
              <a:off x="4751" y="3547"/>
              <a:ext cx="20" cy="17"/>
            </a:xfrm>
            <a:custGeom>
              <a:avLst/>
              <a:gdLst>
                <a:gd name="T0" fmla="*/ 19 w 26"/>
                <a:gd name="T1" fmla="*/ 0 h 23"/>
                <a:gd name="T2" fmla="*/ 0 w 26"/>
                <a:gd name="T3" fmla="*/ 14 h 23"/>
                <a:gd name="T4" fmla="*/ 21 w 26"/>
                <a:gd name="T5" fmla="*/ 20 h 23"/>
                <a:gd name="T6" fmla="*/ 19 w 26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4" name="Freeform 88"/>
            <p:cNvSpPr/>
            <p:nvPr/>
          </p:nvSpPr>
          <p:spPr bwMode="invGray">
            <a:xfrm>
              <a:off x="4598" y="3353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5" name="Freeform 89"/>
            <p:cNvSpPr/>
            <p:nvPr/>
          </p:nvSpPr>
          <p:spPr bwMode="invGray">
            <a:xfrm>
              <a:off x="4632" y="3396"/>
              <a:ext cx="26" cy="33"/>
            </a:xfrm>
            <a:custGeom>
              <a:avLst/>
              <a:gdLst>
                <a:gd name="T0" fmla="*/ 30 w 34"/>
                <a:gd name="T1" fmla="*/ 0 h 44"/>
                <a:gd name="T2" fmla="*/ 10 w 34"/>
                <a:gd name="T3" fmla="*/ 9 h 44"/>
                <a:gd name="T4" fmla="*/ 14 w 34"/>
                <a:gd name="T5" fmla="*/ 32 h 44"/>
                <a:gd name="T6" fmla="*/ 26 w 34"/>
                <a:gd name="T7" fmla="*/ 36 h 44"/>
                <a:gd name="T8" fmla="*/ 30 w 3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6" name="Freeform 90"/>
            <p:cNvSpPr/>
            <p:nvPr/>
          </p:nvSpPr>
          <p:spPr bwMode="invGray">
            <a:xfrm>
              <a:off x="4659" y="3459"/>
              <a:ext cx="28" cy="28"/>
            </a:xfrm>
            <a:custGeom>
              <a:avLst/>
              <a:gdLst>
                <a:gd name="T0" fmla="*/ 34 w 38"/>
                <a:gd name="T1" fmla="*/ 2 h 37"/>
                <a:gd name="T2" fmla="*/ 10 w 38"/>
                <a:gd name="T3" fmla="*/ 2 h 37"/>
                <a:gd name="T4" fmla="*/ 14 w 38"/>
                <a:gd name="T5" fmla="*/ 25 h 37"/>
                <a:gd name="T6" fmla="*/ 26 w 38"/>
                <a:gd name="T7" fmla="*/ 29 h 37"/>
                <a:gd name="T8" fmla="*/ 34 w 38"/>
                <a:gd name="T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7" name="Freeform 91"/>
            <p:cNvSpPr/>
            <p:nvPr/>
          </p:nvSpPr>
          <p:spPr bwMode="invGray">
            <a:xfrm>
              <a:off x="4693" y="3449"/>
              <a:ext cx="28" cy="26"/>
            </a:xfrm>
            <a:custGeom>
              <a:avLst/>
              <a:gdLst>
                <a:gd name="T0" fmla="*/ 34 w 38"/>
                <a:gd name="T1" fmla="*/ 2 h 34"/>
                <a:gd name="T2" fmla="*/ 10 w 38"/>
                <a:gd name="T3" fmla="*/ 2 h 34"/>
                <a:gd name="T4" fmla="*/ 16 w 38"/>
                <a:gd name="T5" fmla="*/ 22 h 34"/>
                <a:gd name="T6" fmla="*/ 27 w 38"/>
                <a:gd name="T7" fmla="*/ 22 h 34"/>
                <a:gd name="T8" fmla="*/ 34 w 38"/>
                <a:gd name="T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8" name="Freeform 92"/>
            <p:cNvSpPr/>
            <p:nvPr/>
          </p:nvSpPr>
          <p:spPr bwMode="invGray">
            <a:xfrm>
              <a:off x="4683" y="3413"/>
              <a:ext cx="26" cy="20"/>
            </a:xfrm>
            <a:custGeom>
              <a:avLst/>
              <a:gdLst>
                <a:gd name="T0" fmla="*/ 31 w 35"/>
                <a:gd name="T1" fmla="*/ 1 h 27"/>
                <a:gd name="T2" fmla="*/ 10 w 35"/>
                <a:gd name="T3" fmla="*/ 2 h 27"/>
                <a:gd name="T4" fmla="*/ 13 w 35"/>
                <a:gd name="T5" fmla="*/ 15 h 27"/>
                <a:gd name="T6" fmla="*/ 25 w 35"/>
                <a:gd name="T7" fmla="*/ 19 h 27"/>
                <a:gd name="T8" fmla="*/ 31 w 35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9" name="Freeform 93"/>
            <p:cNvSpPr/>
            <p:nvPr/>
          </p:nvSpPr>
          <p:spPr bwMode="invGray">
            <a:xfrm>
              <a:off x="4657" y="3388"/>
              <a:ext cx="26" cy="35"/>
            </a:xfrm>
            <a:custGeom>
              <a:avLst/>
              <a:gdLst>
                <a:gd name="T0" fmla="*/ 28 w 35"/>
                <a:gd name="T1" fmla="*/ 16 h 47"/>
                <a:gd name="T2" fmla="*/ 19 w 35"/>
                <a:gd name="T3" fmla="*/ 2 h 47"/>
                <a:gd name="T4" fmla="*/ 10 w 35"/>
                <a:gd name="T5" fmla="*/ 25 h 47"/>
                <a:gd name="T6" fmla="*/ 19 w 35"/>
                <a:gd name="T7" fmla="*/ 35 h 47"/>
                <a:gd name="T8" fmla="*/ 27 w 35"/>
                <a:gd name="T9" fmla="*/ 29 h 47"/>
                <a:gd name="T10" fmla="*/ 28 w 35"/>
                <a:gd name="T11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0" name="Freeform 94"/>
            <p:cNvSpPr/>
            <p:nvPr/>
          </p:nvSpPr>
          <p:spPr bwMode="invGray">
            <a:xfrm>
              <a:off x="4625" y="3372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1" name="Freeform 95"/>
            <p:cNvSpPr/>
            <p:nvPr/>
          </p:nvSpPr>
          <p:spPr bwMode="invGray">
            <a:xfrm>
              <a:off x="4665" y="3425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2" name="Freeform 96"/>
            <p:cNvSpPr/>
            <p:nvPr/>
          </p:nvSpPr>
          <p:spPr bwMode="invGray">
            <a:xfrm>
              <a:off x="3055" y="2051"/>
              <a:ext cx="141" cy="108"/>
            </a:xfrm>
            <a:custGeom>
              <a:avLst/>
              <a:gdLst>
                <a:gd name="T0" fmla="*/ 171 w 189"/>
                <a:gd name="T1" fmla="*/ 4 h 144"/>
                <a:gd name="T2" fmla="*/ 185 w 189"/>
                <a:gd name="T3" fmla="*/ 4 h 144"/>
                <a:gd name="T4" fmla="*/ 189 w 189"/>
                <a:gd name="T5" fmla="*/ 16 h 144"/>
                <a:gd name="T6" fmla="*/ 187 w 189"/>
                <a:gd name="T7" fmla="*/ 24 h 144"/>
                <a:gd name="T8" fmla="*/ 131 w 189"/>
                <a:gd name="T9" fmla="*/ 44 h 144"/>
                <a:gd name="T10" fmla="*/ 109 w 189"/>
                <a:gd name="T11" fmla="*/ 58 h 144"/>
                <a:gd name="T12" fmla="*/ 97 w 189"/>
                <a:gd name="T13" fmla="*/ 62 h 144"/>
                <a:gd name="T14" fmla="*/ 71 w 189"/>
                <a:gd name="T15" fmla="*/ 82 h 144"/>
                <a:gd name="T16" fmla="*/ 75 w 189"/>
                <a:gd name="T17" fmla="*/ 92 h 144"/>
                <a:gd name="T18" fmla="*/ 83 w 189"/>
                <a:gd name="T19" fmla="*/ 116 h 144"/>
                <a:gd name="T20" fmla="*/ 107 w 189"/>
                <a:gd name="T21" fmla="*/ 126 h 144"/>
                <a:gd name="T22" fmla="*/ 93 w 189"/>
                <a:gd name="T23" fmla="*/ 140 h 144"/>
                <a:gd name="T24" fmla="*/ 83 w 189"/>
                <a:gd name="T25" fmla="*/ 130 h 144"/>
                <a:gd name="T26" fmla="*/ 71 w 189"/>
                <a:gd name="T27" fmla="*/ 134 h 144"/>
                <a:gd name="T28" fmla="*/ 21 w 189"/>
                <a:gd name="T29" fmla="*/ 122 h 144"/>
                <a:gd name="T30" fmla="*/ 19 w 189"/>
                <a:gd name="T31" fmla="*/ 106 h 144"/>
                <a:gd name="T32" fmla="*/ 47 w 189"/>
                <a:gd name="T33" fmla="*/ 90 h 144"/>
                <a:gd name="T34" fmla="*/ 51 w 189"/>
                <a:gd name="T35" fmla="*/ 76 h 144"/>
                <a:gd name="T36" fmla="*/ 47 w 189"/>
                <a:gd name="T37" fmla="*/ 64 h 144"/>
                <a:gd name="T38" fmla="*/ 73 w 189"/>
                <a:gd name="T39" fmla="*/ 46 h 144"/>
                <a:gd name="T40" fmla="*/ 97 w 189"/>
                <a:gd name="T41" fmla="*/ 36 h 144"/>
                <a:gd name="T42" fmla="*/ 113 w 189"/>
                <a:gd name="T43" fmla="*/ 24 h 144"/>
                <a:gd name="T44" fmla="*/ 171 w 189"/>
                <a:gd name="T45" fmla="*/ 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3" name="Freeform 97"/>
            <p:cNvSpPr/>
            <p:nvPr/>
          </p:nvSpPr>
          <p:spPr bwMode="invGray">
            <a:xfrm>
              <a:off x="3139" y="2155"/>
              <a:ext cx="40" cy="12"/>
            </a:xfrm>
            <a:custGeom>
              <a:avLst/>
              <a:gdLst>
                <a:gd name="T0" fmla="*/ 24 w 53"/>
                <a:gd name="T1" fmla="*/ 0 h 17"/>
                <a:gd name="T2" fmla="*/ 12 w 53"/>
                <a:gd name="T3" fmla="*/ 2 h 17"/>
                <a:gd name="T4" fmla="*/ 32 w 53"/>
                <a:gd name="T5" fmla="*/ 16 h 17"/>
                <a:gd name="T6" fmla="*/ 44 w 53"/>
                <a:gd name="T7" fmla="*/ 14 h 17"/>
                <a:gd name="T8" fmla="*/ 24 w 5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4" name="Freeform 98"/>
            <p:cNvSpPr/>
            <p:nvPr/>
          </p:nvSpPr>
          <p:spPr bwMode="invGray">
            <a:xfrm>
              <a:off x="3344" y="1999"/>
              <a:ext cx="42" cy="28"/>
            </a:xfrm>
            <a:custGeom>
              <a:avLst/>
              <a:gdLst>
                <a:gd name="T0" fmla="*/ 57 w 57"/>
                <a:gd name="T1" fmla="*/ 4 h 37"/>
                <a:gd name="T2" fmla="*/ 25 w 57"/>
                <a:gd name="T3" fmla="*/ 24 h 37"/>
                <a:gd name="T4" fmla="*/ 11 w 57"/>
                <a:gd name="T5" fmla="*/ 34 h 37"/>
                <a:gd name="T6" fmla="*/ 9 w 57"/>
                <a:gd name="T7" fmla="*/ 4 h 37"/>
                <a:gd name="T8" fmla="*/ 21 w 57"/>
                <a:gd name="T9" fmla="*/ 0 h 37"/>
                <a:gd name="T10" fmla="*/ 57 w 5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5" name="Freeform 99"/>
            <p:cNvSpPr/>
            <p:nvPr/>
          </p:nvSpPr>
          <p:spPr bwMode="invGray">
            <a:xfrm>
              <a:off x="3374" y="2012"/>
              <a:ext cx="50" cy="20"/>
            </a:xfrm>
            <a:custGeom>
              <a:avLst/>
              <a:gdLst>
                <a:gd name="T0" fmla="*/ 29 w 68"/>
                <a:gd name="T1" fmla="*/ 0 h 26"/>
                <a:gd name="T2" fmla="*/ 11 w 68"/>
                <a:gd name="T3" fmla="*/ 6 h 26"/>
                <a:gd name="T4" fmla="*/ 57 w 68"/>
                <a:gd name="T5" fmla="*/ 26 h 26"/>
                <a:gd name="T6" fmla="*/ 63 w 68"/>
                <a:gd name="T7" fmla="*/ 24 h 26"/>
                <a:gd name="T8" fmla="*/ 29 w 6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6" name="Freeform 100"/>
            <p:cNvSpPr/>
            <p:nvPr/>
          </p:nvSpPr>
          <p:spPr bwMode="invGray">
            <a:xfrm>
              <a:off x="3428" y="2015"/>
              <a:ext cx="50" cy="32"/>
            </a:xfrm>
            <a:custGeom>
              <a:avLst/>
              <a:gdLst>
                <a:gd name="T0" fmla="*/ 50 w 66"/>
                <a:gd name="T1" fmla="*/ 9 h 43"/>
                <a:gd name="T2" fmla="*/ 26 w 66"/>
                <a:gd name="T3" fmla="*/ 9 h 43"/>
                <a:gd name="T4" fmla="*/ 10 w 66"/>
                <a:gd name="T5" fmla="*/ 9 h 43"/>
                <a:gd name="T6" fmla="*/ 8 w 66"/>
                <a:gd name="T7" fmla="*/ 35 h 43"/>
                <a:gd name="T8" fmla="*/ 32 w 66"/>
                <a:gd name="T9" fmla="*/ 43 h 43"/>
                <a:gd name="T10" fmla="*/ 62 w 66"/>
                <a:gd name="T11" fmla="*/ 27 h 43"/>
                <a:gd name="T12" fmla="*/ 50 w 66"/>
                <a:gd name="T13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7" name="Freeform 101"/>
            <p:cNvSpPr/>
            <p:nvPr/>
          </p:nvSpPr>
          <p:spPr bwMode="invGray">
            <a:xfrm>
              <a:off x="3777" y="2042"/>
              <a:ext cx="88" cy="31"/>
            </a:xfrm>
            <a:custGeom>
              <a:avLst/>
              <a:gdLst>
                <a:gd name="T0" fmla="*/ 14 w 117"/>
                <a:gd name="T1" fmla="*/ 0 h 41"/>
                <a:gd name="T2" fmla="*/ 8 w 117"/>
                <a:gd name="T3" fmla="*/ 16 h 41"/>
                <a:gd name="T4" fmla="*/ 50 w 117"/>
                <a:gd name="T5" fmla="*/ 30 h 41"/>
                <a:gd name="T6" fmla="*/ 76 w 117"/>
                <a:gd name="T7" fmla="*/ 36 h 41"/>
                <a:gd name="T8" fmla="*/ 112 w 117"/>
                <a:gd name="T9" fmla="*/ 22 h 41"/>
                <a:gd name="T10" fmla="*/ 78 w 117"/>
                <a:gd name="T11" fmla="*/ 4 h 41"/>
                <a:gd name="T12" fmla="*/ 14 w 117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8" name="Freeform 102"/>
            <p:cNvSpPr/>
            <p:nvPr/>
          </p:nvSpPr>
          <p:spPr bwMode="invGray">
            <a:xfrm>
              <a:off x="3867" y="2041"/>
              <a:ext cx="46" cy="24"/>
            </a:xfrm>
            <a:custGeom>
              <a:avLst/>
              <a:gdLst>
                <a:gd name="T0" fmla="*/ 32 w 62"/>
                <a:gd name="T1" fmla="*/ 4 h 32"/>
                <a:gd name="T2" fmla="*/ 62 w 62"/>
                <a:gd name="T3" fmla="*/ 10 h 32"/>
                <a:gd name="T4" fmla="*/ 30 w 62"/>
                <a:gd name="T5" fmla="*/ 32 h 32"/>
                <a:gd name="T6" fmla="*/ 6 w 62"/>
                <a:gd name="T7" fmla="*/ 22 h 32"/>
                <a:gd name="T8" fmla="*/ 32 w 6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9" name="Freeform 103"/>
            <p:cNvSpPr/>
            <p:nvPr/>
          </p:nvSpPr>
          <p:spPr bwMode="invGray">
            <a:xfrm>
              <a:off x="3846" y="2070"/>
              <a:ext cx="37" cy="17"/>
            </a:xfrm>
            <a:custGeom>
              <a:avLst/>
              <a:gdLst>
                <a:gd name="T0" fmla="*/ 20 w 49"/>
                <a:gd name="T1" fmla="*/ 1 h 23"/>
                <a:gd name="T2" fmla="*/ 6 w 49"/>
                <a:gd name="T3" fmla="*/ 5 h 23"/>
                <a:gd name="T4" fmla="*/ 38 w 49"/>
                <a:gd name="T5" fmla="*/ 23 h 23"/>
                <a:gd name="T6" fmla="*/ 20 w 49"/>
                <a:gd name="T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" name="Freeform 104"/>
            <p:cNvSpPr/>
            <p:nvPr/>
          </p:nvSpPr>
          <p:spPr bwMode="invGray">
            <a:xfrm>
              <a:off x="4098" y="2294"/>
              <a:ext cx="76" cy="114"/>
            </a:xfrm>
            <a:custGeom>
              <a:avLst/>
              <a:gdLst>
                <a:gd name="T0" fmla="*/ 6 w 102"/>
                <a:gd name="T1" fmla="*/ 0 h 152"/>
                <a:gd name="T2" fmla="*/ 0 w 102"/>
                <a:gd name="T3" fmla="*/ 18 h 152"/>
                <a:gd name="T4" fmla="*/ 14 w 102"/>
                <a:gd name="T5" fmla="*/ 42 h 152"/>
                <a:gd name="T6" fmla="*/ 32 w 102"/>
                <a:gd name="T7" fmla="*/ 72 h 152"/>
                <a:gd name="T8" fmla="*/ 36 w 102"/>
                <a:gd name="T9" fmla="*/ 104 h 152"/>
                <a:gd name="T10" fmla="*/ 80 w 102"/>
                <a:gd name="T11" fmla="*/ 152 h 152"/>
                <a:gd name="T12" fmla="*/ 86 w 102"/>
                <a:gd name="T13" fmla="*/ 124 h 152"/>
                <a:gd name="T14" fmla="*/ 74 w 102"/>
                <a:gd name="T15" fmla="*/ 102 h 152"/>
                <a:gd name="T16" fmla="*/ 62 w 102"/>
                <a:gd name="T17" fmla="*/ 92 h 152"/>
                <a:gd name="T18" fmla="*/ 52 w 102"/>
                <a:gd name="T19" fmla="*/ 74 h 152"/>
                <a:gd name="T20" fmla="*/ 42 w 102"/>
                <a:gd name="T21" fmla="*/ 44 h 152"/>
                <a:gd name="T22" fmla="*/ 4 w 102"/>
                <a:gd name="T23" fmla="*/ 12 h 152"/>
                <a:gd name="T24" fmla="*/ 6 w 102"/>
                <a:gd name="T2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" name="Freeform 105"/>
            <p:cNvSpPr/>
            <p:nvPr/>
          </p:nvSpPr>
          <p:spPr bwMode="invGray">
            <a:xfrm>
              <a:off x="4159" y="2412"/>
              <a:ext cx="55" cy="78"/>
            </a:xfrm>
            <a:custGeom>
              <a:avLst/>
              <a:gdLst>
                <a:gd name="T0" fmla="*/ 64 w 74"/>
                <a:gd name="T1" fmla="*/ 22 h 103"/>
                <a:gd name="T2" fmla="*/ 74 w 74"/>
                <a:gd name="T3" fmla="*/ 40 h 103"/>
                <a:gd name="T4" fmla="*/ 30 w 74"/>
                <a:gd name="T5" fmla="*/ 84 h 103"/>
                <a:gd name="T6" fmla="*/ 32 w 74"/>
                <a:gd name="T7" fmla="*/ 100 h 103"/>
                <a:gd name="T8" fmla="*/ 20 w 74"/>
                <a:gd name="T9" fmla="*/ 94 h 103"/>
                <a:gd name="T10" fmla="*/ 6 w 74"/>
                <a:gd name="T11" fmla="*/ 84 h 103"/>
                <a:gd name="T12" fmla="*/ 0 w 74"/>
                <a:gd name="T13" fmla="*/ 82 h 103"/>
                <a:gd name="T14" fmla="*/ 10 w 74"/>
                <a:gd name="T15" fmla="*/ 58 h 103"/>
                <a:gd name="T16" fmla="*/ 12 w 74"/>
                <a:gd name="T17" fmla="*/ 52 h 103"/>
                <a:gd name="T18" fmla="*/ 2 w 74"/>
                <a:gd name="T19" fmla="*/ 24 h 103"/>
                <a:gd name="T20" fmla="*/ 4 w 74"/>
                <a:gd name="T21" fmla="*/ 14 h 103"/>
                <a:gd name="T22" fmla="*/ 26 w 74"/>
                <a:gd name="T23" fmla="*/ 22 h 103"/>
                <a:gd name="T24" fmla="*/ 36 w 74"/>
                <a:gd name="T25" fmla="*/ 36 h 103"/>
                <a:gd name="T26" fmla="*/ 64 w 74"/>
                <a:gd name="T27" fmla="*/ 2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" name="Freeform 106"/>
            <p:cNvSpPr/>
            <p:nvPr/>
          </p:nvSpPr>
          <p:spPr bwMode="invGray">
            <a:xfrm>
              <a:off x="4123" y="2492"/>
              <a:ext cx="109" cy="189"/>
            </a:xfrm>
            <a:custGeom>
              <a:avLst/>
              <a:gdLst>
                <a:gd name="T0" fmla="*/ 82 w 146"/>
                <a:gd name="T1" fmla="*/ 100 h 252"/>
                <a:gd name="T2" fmla="*/ 66 w 146"/>
                <a:gd name="T3" fmla="*/ 106 h 252"/>
                <a:gd name="T4" fmla="*/ 64 w 146"/>
                <a:gd name="T5" fmla="*/ 132 h 252"/>
                <a:gd name="T6" fmla="*/ 22 w 146"/>
                <a:gd name="T7" fmla="*/ 146 h 252"/>
                <a:gd name="T8" fmla="*/ 8 w 146"/>
                <a:gd name="T9" fmla="*/ 168 h 252"/>
                <a:gd name="T10" fmla="*/ 20 w 146"/>
                <a:gd name="T11" fmla="*/ 182 h 252"/>
                <a:gd name="T12" fmla="*/ 8 w 146"/>
                <a:gd name="T13" fmla="*/ 198 h 252"/>
                <a:gd name="T14" fmla="*/ 24 w 146"/>
                <a:gd name="T15" fmla="*/ 252 h 252"/>
                <a:gd name="T16" fmla="*/ 28 w 146"/>
                <a:gd name="T17" fmla="*/ 214 h 252"/>
                <a:gd name="T18" fmla="*/ 22 w 146"/>
                <a:gd name="T19" fmla="*/ 192 h 252"/>
                <a:gd name="T20" fmla="*/ 42 w 146"/>
                <a:gd name="T21" fmla="*/ 176 h 252"/>
                <a:gd name="T22" fmla="*/ 52 w 146"/>
                <a:gd name="T23" fmla="*/ 158 h 252"/>
                <a:gd name="T24" fmla="*/ 66 w 146"/>
                <a:gd name="T25" fmla="*/ 174 h 252"/>
                <a:gd name="T26" fmla="*/ 44 w 146"/>
                <a:gd name="T27" fmla="*/ 190 h 252"/>
                <a:gd name="T28" fmla="*/ 56 w 146"/>
                <a:gd name="T29" fmla="*/ 200 h 252"/>
                <a:gd name="T30" fmla="*/ 68 w 146"/>
                <a:gd name="T31" fmla="*/ 178 h 252"/>
                <a:gd name="T32" fmla="*/ 84 w 146"/>
                <a:gd name="T33" fmla="*/ 184 h 252"/>
                <a:gd name="T34" fmla="*/ 104 w 146"/>
                <a:gd name="T35" fmla="*/ 148 h 252"/>
                <a:gd name="T36" fmla="*/ 114 w 146"/>
                <a:gd name="T37" fmla="*/ 156 h 252"/>
                <a:gd name="T38" fmla="*/ 136 w 146"/>
                <a:gd name="T39" fmla="*/ 148 h 252"/>
                <a:gd name="T40" fmla="*/ 146 w 146"/>
                <a:gd name="T41" fmla="*/ 130 h 252"/>
                <a:gd name="T42" fmla="*/ 142 w 146"/>
                <a:gd name="T43" fmla="*/ 110 h 252"/>
                <a:gd name="T44" fmla="*/ 134 w 146"/>
                <a:gd name="T45" fmla="*/ 98 h 252"/>
                <a:gd name="T46" fmla="*/ 122 w 146"/>
                <a:gd name="T47" fmla="*/ 40 h 252"/>
                <a:gd name="T48" fmla="*/ 94 w 146"/>
                <a:gd name="T49" fmla="*/ 0 h 252"/>
                <a:gd name="T50" fmla="*/ 78 w 146"/>
                <a:gd name="T51" fmla="*/ 12 h 252"/>
                <a:gd name="T52" fmla="*/ 96 w 146"/>
                <a:gd name="T53" fmla="*/ 34 h 252"/>
                <a:gd name="T54" fmla="*/ 96 w 146"/>
                <a:gd name="T55" fmla="*/ 64 h 252"/>
                <a:gd name="T56" fmla="*/ 82 w 146"/>
                <a:gd name="T57" fmla="*/ 10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3" name="Freeform 107"/>
            <p:cNvSpPr/>
            <p:nvPr/>
          </p:nvSpPr>
          <p:spPr bwMode="invGray">
            <a:xfrm>
              <a:off x="3062" y="1988"/>
              <a:ext cx="52" cy="30"/>
            </a:xfrm>
            <a:custGeom>
              <a:avLst/>
              <a:gdLst>
                <a:gd name="T0" fmla="*/ 59 w 70"/>
                <a:gd name="T1" fmla="*/ 0 h 40"/>
                <a:gd name="T2" fmla="*/ 65 w 70"/>
                <a:gd name="T3" fmla="*/ 20 h 40"/>
                <a:gd name="T4" fmla="*/ 41 w 70"/>
                <a:gd name="T5" fmla="*/ 24 h 40"/>
                <a:gd name="T6" fmla="*/ 31 w 70"/>
                <a:gd name="T7" fmla="*/ 40 h 40"/>
                <a:gd name="T8" fmla="*/ 7 w 70"/>
                <a:gd name="T9" fmla="*/ 38 h 40"/>
                <a:gd name="T10" fmla="*/ 1 w 70"/>
                <a:gd name="T11" fmla="*/ 36 h 40"/>
                <a:gd name="T12" fmla="*/ 33 w 70"/>
                <a:gd name="T13" fmla="*/ 20 h 40"/>
                <a:gd name="T14" fmla="*/ 59 w 70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4" name="Freeform 108"/>
            <p:cNvSpPr/>
            <p:nvPr/>
          </p:nvSpPr>
          <p:spPr bwMode="invGray">
            <a:xfrm>
              <a:off x="2955" y="1997"/>
              <a:ext cx="19" cy="22"/>
            </a:xfrm>
            <a:custGeom>
              <a:avLst/>
              <a:gdLst>
                <a:gd name="T0" fmla="*/ 18 w 26"/>
                <a:gd name="T1" fmla="*/ 0 h 29"/>
                <a:gd name="T2" fmla="*/ 0 w 26"/>
                <a:gd name="T3" fmla="*/ 18 h 29"/>
                <a:gd name="T4" fmla="*/ 18 w 26"/>
                <a:gd name="T5" fmla="*/ 26 h 29"/>
                <a:gd name="T6" fmla="*/ 18 w 2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5" name="Freeform 109"/>
            <p:cNvSpPr/>
            <p:nvPr/>
          </p:nvSpPr>
          <p:spPr bwMode="invGray">
            <a:xfrm>
              <a:off x="2979" y="1996"/>
              <a:ext cx="37" cy="27"/>
            </a:xfrm>
            <a:custGeom>
              <a:avLst/>
              <a:gdLst>
                <a:gd name="T0" fmla="*/ 14 w 49"/>
                <a:gd name="T1" fmla="*/ 6 h 36"/>
                <a:gd name="T2" fmla="*/ 0 w 49"/>
                <a:gd name="T3" fmla="*/ 18 h 36"/>
                <a:gd name="T4" fmla="*/ 6 w 49"/>
                <a:gd name="T5" fmla="*/ 32 h 36"/>
                <a:gd name="T6" fmla="*/ 18 w 49"/>
                <a:gd name="T7" fmla="*/ 36 h 36"/>
                <a:gd name="T8" fmla="*/ 40 w 49"/>
                <a:gd name="T9" fmla="*/ 26 h 36"/>
                <a:gd name="T10" fmla="*/ 14 w 49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6" name="Freeform 110"/>
            <p:cNvSpPr/>
            <p:nvPr/>
          </p:nvSpPr>
          <p:spPr bwMode="invGray">
            <a:xfrm>
              <a:off x="3040" y="1987"/>
              <a:ext cx="20" cy="16"/>
            </a:xfrm>
            <a:custGeom>
              <a:avLst/>
              <a:gdLst>
                <a:gd name="T0" fmla="*/ 11 w 27"/>
                <a:gd name="T1" fmla="*/ 0 h 22"/>
                <a:gd name="T2" fmla="*/ 3 w 27"/>
                <a:gd name="T3" fmla="*/ 12 h 22"/>
                <a:gd name="T4" fmla="*/ 19 w 27"/>
                <a:gd name="T5" fmla="*/ 22 h 22"/>
                <a:gd name="T6" fmla="*/ 11 w 2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7" name="Freeform 111"/>
            <p:cNvSpPr/>
            <p:nvPr/>
          </p:nvSpPr>
          <p:spPr bwMode="invGray">
            <a:xfrm>
              <a:off x="3022" y="2005"/>
              <a:ext cx="15" cy="13"/>
            </a:xfrm>
            <a:custGeom>
              <a:avLst/>
              <a:gdLst>
                <a:gd name="T0" fmla="*/ 11 w 20"/>
                <a:gd name="T1" fmla="*/ 0 h 18"/>
                <a:gd name="T2" fmla="*/ 9 w 20"/>
                <a:gd name="T3" fmla="*/ 18 h 18"/>
                <a:gd name="T4" fmla="*/ 11 w 20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8" name="Freeform 112"/>
            <p:cNvSpPr/>
            <p:nvPr/>
          </p:nvSpPr>
          <p:spPr bwMode="invGray">
            <a:xfrm>
              <a:off x="4162" y="2021"/>
              <a:ext cx="18" cy="33"/>
            </a:xfrm>
            <a:custGeom>
              <a:avLst/>
              <a:gdLst>
                <a:gd name="T0" fmla="*/ 24 w 24"/>
                <a:gd name="T1" fmla="*/ 0 h 44"/>
                <a:gd name="T2" fmla="*/ 8 w 24"/>
                <a:gd name="T3" fmla="*/ 16 h 44"/>
                <a:gd name="T4" fmla="*/ 0 w 24"/>
                <a:gd name="T5" fmla="*/ 34 h 44"/>
                <a:gd name="T6" fmla="*/ 16 w 24"/>
                <a:gd name="T7" fmla="*/ 40 h 44"/>
                <a:gd name="T8" fmla="*/ 24 w 2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9" name="Freeform 113"/>
            <p:cNvSpPr/>
            <p:nvPr/>
          </p:nvSpPr>
          <p:spPr bwMode="invGray">
            <a:xfrm>
              <a:off x="3278" y="3473"/>
              <a:ext cx="31" cy="18"/>
            </a:xfrm>
            <a:custGeom>
              <a:avLst/>
              <a:gdLst>
                <a:gd name="T0" fmla="*/ 30 w 41"/>
                <a:gd name="T1" fmla="*/ 0 h 24"/>
                <a:gd name="T2" fmla="*/ 26 w 41"/>
                <a:gd name="T3" fmla="*/ 24 h 24"/>
                <a:gd name="T4" fmla="*/ 30 w 4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0" name="Freeform 114"/>
            <p:cNvSpPr/>
            <p:nvPr/>
          </p:nvSpPr>
          <p:spPr bwMode="invGray">
            <a:xfrm>
              <a:off x="3318" y="3466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1" name="Freeform 115"/>
            <p:cNvSpPr/>
            <p:nvPr/>
          </p:nvSpPr>
          <p:spPr bwMode="invGray">
            <a:xfrm>
              <a:off x="3251" y="3312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2" name="Freeform 116"/>
            <p:cNvSpPr/>
            <p:nvPr/>
          </p:nvSpPr>
          <p:spPr bwMode="invGray">
            <a:xfrm>
              <a:off x="3311" y="3239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3" name="Freeform 117"/>
            <p:cNvSpPr/>
            <p:nvPr/>
          </p:nvSpPr>
          <p:spPr bwMode="invGray">
            <a:xfrm>
              <a:off x="3287" y="3238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4" name="Freeform 118"/>
            <p:cNvSpPr/>
            <p:nvPr/>
          </p:nvSpPr>
          <p:spPr bwMode="invGray">
            <a:xfrm>
              <a:off x="3276" y="3260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5" name="Freeform 119"/>
            <p:cNvSpPr/>
            <p:nvPr/>
          </p:nvSpPr>
          <p:spPr bwMode="invGray">
            <a:xfrm>
              <a:off x="3251" y="3294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6" name="Freeform 120"/>
            <p:cNvSpPr/>
            <p:nvPr/>
          </p:nvSpPr>
          <p:spPr bwMode="invGray">
            <a:xfrm>
              <a:off x="3270" y="3281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7" name="Freeform 121"/>
            <p:cNvSpPr/>
            <p:nvPr/>
          </p:nvSpPr>
          <p:spPr bwMode="invGray">
            <a:xfrm>
              <a:off x="2537" y="229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8" name="Freeform 122"/>
            <p:cNvSpPr/>
            <p:nvPr/>
          </p:nvSpPr>
          <p:spPr bwMode="invGray">
            <a:xfrm>
              <a:off x="2476" y="2259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9" name="Freeform 123"/>
            <p:cNvSpPr/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5425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16433" y="2795199"/>
            <a:ext cx="8534400" cy="1143000"/>
          </a:xfrm>
        </p:spPr>
        <p:txBody>
          <a:bodyPr/>
          <a:lstStyle>
            <a:lvl1pPr algn="ctr">
              <a:defRPr sz="43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0" dirty="0"/>
              <a:t>单击此处编辑母版标题样式</a:t>
            </a:r>
            <a:endParaRPr lang="zh-CN" altLang="en-US" noProof="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showMasterSp="0" userDrawn="1">
  <p:cSld name="2_标题幻灯片">
    <p:bg>
      <p:bgPr>
        <a:gradFill rotWithShape="0">
          <a:gsLst>
            <a:gs pos="0">
              <a:schemeClr val="bg1"/>
            </a:gs>
            <a:gs pos="100000">
              <a:srgbClr val="3366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1" name="Picture 135" descr="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8717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23" name="Rectangle 127"/>
          <p:cNvSpPr>
            <a:spLocks noChangeArrowheads="1"/>
          </p:cNvSpPr>
          <p:nvPr userDrawn="1"/>
        </p:nvSpPr>
        <p:spPr bwMode="gray">
          <a:xfrm>
            <a:off x="0" y="1"/>
            <a:ext cx="12192000" cy="1628775"/>
          </a:xfrm>
          <a:prstGeom prst="rect">
            <a:avLst/>
          </a:prstGeom>
          <a:gradFill rotWithShape="1">
            <a:gsLst>
              <a:gs pos="0">
                <a:srgbClr val="3366FF">
                  <a:alpha val="30000"/>
                </a:srgbClr>
              </a:gs>
              <a:gs pos="100000">
                <a:schemeClr val="bg1">
                  <a:alpha val="78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111" name="Group 15"/>
          <p:cNvGrpSpPr/>
          <p:nvPr/>
        </p:nvGrpSpPr>
        <p:grpSpPr bwMode="auto">
          <a:xfrm>
            <a:off x="0" y="1773238"/>
            <a:ext cx="12192000" cy="4895850"/>
            <a:chOff x="664" y="1951"/>
            <a:chExt cx="4308" cy="2120"/>
          </a:xfrm>
        </p:grpSpPr>
        <p:sp>
          <p:nvSpPr>
            <p:cNvPr id="4112" name="Freeform 16"/>
            <p:cNvSpPr/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>
                <a:gd name="T0" fmla="*/ 116 w 1692"/>
                <a:gd name="T1" fmla="*/ 258 h 2586"/>
                <a:gd name="T2" fmla="*/ 320 w 1692"/>
                <a:gd name="T3" fmla="*/ 210 h 2586"/>
                <a:gd name="T4" fmla="*/ 434 w 1692"/>
                <a:gd name="T5" fmla="*/ 240 h 2586"/>
                <a:gd name="T6" fmla="*/ 416 w 1692"/>
                <a:gd name="T7" fmla="*/ 444 h 2586"/>
                <a:gd name="T8" fmla="*/ 272 w 1692"/>
                <a:gd name="T9" fmla="*/ 582 h 2586"/>
                <a:gd name="T10" fmla="*/ 218 w 1692"/>
                <a:gd name="T11" fmla="*/ 714 h 2586"/>
                <a:gd name="T12" fmla="*/ 284 w 1692"/>
                <a:gd name="T13" fmla="*/ 964 h 2586"/>
                <a:gd name="T14" fmla="*/ 316 w 1692"/>
                <a:gd name="T15" fmla="*/ 960 h 2586"/>
                <a:gd name="T16" fmla="*/ 328 w 1692"/>
                <a:gd name="T17" fmla="*/ 906 h 2586"/>
                <a:gd name="T18" fmla="*/ 478 w 1692"/>
                <a:gd name="T19" fmla="*/ 1154 h 2586"/>
                <a:gd name="T20" fmla="*/ 650 w 1692"/>
                <a:gd name="T21" fmla="*/ 1200 h 2586"/>
                <a:gd name="T22" fmla="*/ 794 w 1692"/>
                <a:gd name="T23" fmla="*/ 1350 h 2586"/>
                <a:gd name="T24" fmla="*/ 854 w 1692"/>
                <a:gd name="T25" fmla="*/ 1422 h 2586"/>
                <a:gd name="T26" fmla="*/ 770 w 1692"/>
                <a:gd name="T27" fmla="*/ 1608 h 2586"/>
                <a:gd name="T28" fmla="*/ 916 w 1692"/>
                <a:gd name="T29" fmla="*/ 1782 h 2586"/>
                <a:gd name="T30" fmla="*/ 1034 w 1692"/>
                <a:gd name="T31" fmla="*/ 2022 h 2586"/>
                <a:gd name="T32" fmla="*/ 1094 w 1692"/>
                <a:gd name="T33" fmla="*/ 2310 h 2586"/>
                <a:gd name="T34" fmla="*/ 1194 w 1692"/>
                <a:gd name="T35" fmla="*/ 2540 h 2586"/>
                <a:gd name="T36" fmla="*/ 1280 w 1692"/>
                <a:gd name="T37" fmla="*/ 2520 h 2586"/>
                <a:gd name="T38" fmla="*/ 1244 w 1692"/>
                <a:gd name="T39" fmla="*/ 2394 h 2586"/>
                <a:gd name="T40" fmla="*/ 1288 w 1692"/>
                <a:gd name="T41" fmla="*/ 2306 h 2586"/>
                <a:gd name="T42" fmla="*/ 1368 w 1692"/>
                <a:gd name="T43" fmla="*/ 2228 h 2586"/>
                <a:gd name="T44" fmla="*/ 1448 w 1692"/>
                <a:gd name="T45" fmla="*/ 2076 h 2586"/>
                <a:gd name="T46" fmla="*/ 1568 w 1692"/>
                <a:gd name="T47" fmla="*/ 1950 h 2586"/>
                <a:gd name="T48" fmla="*/ 1622 w 1692"/>
                <a:gd name="T49" fmla="*/ 1746 h 2586"/>
                <a:gd name="T50" fmla="*/ 1552 w 1692"/>
                <a:gd name="T51" fmla="*/ 1538 h 2586"/>
                <a:gd name="T52" fmla="*/ 1376 w 1692"/>
                <a:gd name="T53" fmla="*/ 1410 h 2586"/>
                <a:gd name="T54" fmla="*/ 1104 w 1692"/>
                <a:gd name="T55" fmla="*/ 1280 h 2586"/>
                <a:gd name="T56" fmla="*/ 974 w 1692"/>
                <a:gd name="T57" fmla="*/ 1260 h 2586"/>
                <a:gd name="T58" fmla="*/ 904 w 1692"/>
                <a:gd name="T59" fmla="*/ 1268 h 2586"/>
                <a:gd name="T60" fmla="*/ 794 w 1692"/>
                <a:gd name="T61" fmla="*/ 1308 h 2586"/>
                <a:gd name="T62" fmla="*/ 758 w 1692"/>
                <a:gd name="T63" fmla="*/ 1174 h 2586"/>
                <a:gd name="T64" fmla="*/ 736 w 1692"/>
                <a:gd name="T65" fmla="*/ 1062 h 2586"/>
                <a:gd name="T66" fmla="*/ 632 w 1692"/>
                <a:gd name="T67" fmla="*/ 1104 h 2586"/>
                <a:gd name="T68" fmla="*/ 568 w 1692"/>
                <a:gd name="T69" fmla="*/ 950 h 2586"/>
                <a:gd name="T70" fmla="*/ 740 w 1692"/>
                <a:gd name="T71" fmla="*/ 912 h 2586"/>
                <a:gd name="T72" fmla="*/ 842 w 1692"/>
                <a:gd name="T73" fmla="*/ 906 h 2586"/>
                <a:gd name="T74" fmla="*/ 896 w 1692"/>
                <a:gd name="T75" fmla="*/ 900 h 2586"/>
                <a:gd name="T76" fmla="*/ 1058 w 1692"/>
                <a:gd name="T77" fmla="*/ 750 h 2586"/>
                <a:gd name="T78" fmla="*/ 1184 w 1692"/>
                <a:gd name="T79" fmla="*/ 678 h 2586"/>
                <a:gd name="T80" fmla="*/ 1278 w 1692"/>
                <a:gd name="T81" fmla="*/ 636 h 2586"/>
                <a:gd name="T82" fmla="*/ 1340 w 1692"/>
                <a:gd name="T83" fmla="*/ 538 h 2586"/>
                <a:gd name="T84" fmla="*/ 1288 w 1692"/>
                <a:gd name="T85" fmla="*/ 512 h 2586"/>
                <a:gd name="T86" fmla="*/ 1526 w 1692"/>
                <a:gd name="T87" fmla="*/ 456 h 2586"/>
                <a:gd name="T88" fmla="*/ 1406 w 1692"/>
                <a:gd name="T89" fmla="*/ 342 h 2586"/>
                <a:gd name="T90" fmla="*/ 1328 w 1692"/>
                <a:gd name="T91" fmla="*/ 264 h 2586"/>
                <a:gd name="T92" fmla="*/ 1222 w 1692"/>
                <a:gd name="T93" fmla="*/ 364 h 2586"/>
                <a:gd name="T94" fmla="*/ 1110 w 1692"/>
                <a:gd name="T95" fmla="*/ 444 h 2586"/>
                <a:gd name="T96" fmla="*/ 1022 w 1692"/>
                <a:gd name="T97" fmla="*/ 304 h 2586"/>
                <a:gd name="T98" fmla="*/ 1212 w 1692"/>
                <a:gd name="T99" fmla="*/ 240 h 2586"/>
                <a:gd name="T100" fmla="*/ 1266 w 1692"/>
                <a:gd name="T101" fmla="*/ 198 h 2586"/>
                <a:gd name="T102" fmla="*/ 1328 w 1692"/>
                <a:gd name="T103" fmla="*/ 172 h 2586"/>
                <a:gd name="T104" fmla="*/ 1286 w 1692"/>
                <a:gd name="T105" fmla="*/ 144 h 2586"/>
                <a:gd name="T106" fmla="*/ 1262 w 1692"/>
                <a:gd name="T107" fmla="*/ 120 h 2586"/>
                <a:gd name="T108" fmla="*/ 1202 w 1692"/>
                <a:gd name="T109" fmla="*/ 102 h 2586"/>
                <a:gd name="T110" fmla="*/ 1106 w 1692"/>
                <a:gd name="T111" fmla="*/ 136 h 2586"/>
                <a:gd name="T112" fmla="*/ 950 w 1692"/>
                <a:gd name="T113" fmla="*/ 120 h 2586"/>
                <a:gd name="T114" fmla="*/ 550 w 1692"/>
                <a:gd name="T115" fmla="*/ 0 h 2586"/>
                <a:gd name="T116" fmla="*/ 344 w 1692"/>
                <a:gd name="T117" fmla="*/ 32 h 2586"/>
                <a:gd name="T118" fmla="*/ 290 w 1692"/>
                <a:gd name="T119" fmla="*/ 102 h 2586"/>
                <a:gd name="T120" fmla="*/ 128 w 1692"/>
                <a:gd name="T121" fmla="*/ 174 h 2586"/>
                <a:gd name="T122" fmla="*/ 128 w 1692"/>
                <a:gd name="T123" fmla="*/ 216 h 2586"/>
                <a:gd name="T124" fmla="*/ 2 w 1692"/>
                <a:gd name="T125" fmla="*/ 252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3" name="Freeform 17"/>
            <p:cNvSpPr/>
            <p:nvPr/>
          </p:nvSpPr>
          <p:spPr bwMode="invGray">
            <a:xfrm>
              <a:off x="703" y="2230"/>
              <a:ext cx="34" cy="28"/>
            </a:xfrm>
            <a:custGeom>
              <a:avLst/>
              <a:gdLst>
                <a:gd name="T0" fmla="*/ 16 w 46"/>
                <a:gd name="T1" fmla="*/ 4 h 38"/>
                <a:gd name="T2" fmla="*/ 0 w 46"/>
                <a:gd name="T3" fmla="*/ 22 h 38"/>
                <a:gd name="T4" fmla="*/ 22 w 46"/>
                <a:gd name="T5" fmla="*/ 38 h 38"/>
                <a:gd name="T6" fmla="*/ 46 w 46"/>
                <a:gd name="T7" fmla="*/ 26 h 38"/>
                <a:gd name="T8" fmla="*/ 30 w 46"/>
                <a:gd name="T9" fmla="*/ 0 h 38"/>
                <a:gd name="T10" fmla="*/ 16 w 46"/>
                <a:gd name="T11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4" name="Freeform 18"/>
            <p:cNvSpPr/>
            <p:nvPr/>
          </p:nvSpPr>
          <p:spPr bwMode="invGray">
            <a:xfrm>
              <a:off x="1010" y="2353"/>
              <a:ext cx="39" cy="32"/>
            </a:xfrm>
            <a:custGeom>
              <a:avLst/>
              <a:gdLst>
                <a:gd name="T0" fmla="*/ 12 w 52"/>
                <a:gd name="T1" fmla="*/ 0 h 44"/>
                <a:gd name="T2" fmla="*/ 26 w 52"/>
                <a:gd name="T3" fmla="*/ 44 h 44"/>
                <a:gd name="T4" fmla="*/ 42 w 52"/>
                <a:gd name="T5" fmla="*/ 42 h 44"/>
                <a:gd name="T6" fmla="*/ 38 w 52"/>
                <a:gd name="T7" fmla="*/ 16 h 44"/>
                <a:gd name="T8" fmla="*/ 26 w 52"/>
                <a:gd name="T9" fmla="*/ 2 h 44"/>
                <a:gd name="T10" fmla="*/ 12 w 52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5" name="Freeform 19"/>
            <p:cNvSpPr/>
            <p:nvPr/>
          </p:nvSpPr>
          <p:spPr bwMode="invGray">
            <a:xfrm>
              <a:off x="1792" y="2409"/>
              <a:ext cx="98" cy="74"/>
            </a:xfrm>
            <a:custGeom>
              <a:avLst/>
              <a:gdLst>
                <a:gd name="T0" fmla="*/ 97 w 131"/>
                <a:gd name="T1" fmla="*/ 0 h 98"/>
                <a:gd name="T2" fmla="*/ 79 w 131"/>
                <a:gd name="T3" fmla="*/ 8 h 98"/>
                <a:gd name="T4" fmla="*/ 53 w 131"/>
                <a:gd name="T5" fmla="*/ 24 h 98"/>
                <a:gd name="T6" fmla="*/ 39 w 131"/>
                <a:gd name="T7" fmla="*/ 40 h 98"/>
                <a:gd name="T8" fmla="*/ 21 w 131"/>
                <a:gd name="T9" fmla="*/ 52 h 98"/>
                <a:gd name="T10" fmla="*/ 63 w 131"/>
                <a:gd name="T11" fmla="*/ 82 h 98"/>
                <a:gd name="T12" fmla="*/ 79 w 131"/>
                <a:gd name="T13" fmla="*/ 94 h 98"/>
                <a:gd name="T14" fmla="*/ 85 w 131"/>
                <a:gd name="T15" fmla="*/ 92 h 98"/>
                <a:gd name="T16" fmla="*/ 89 w 131"/>
                <a:gd name="T17" fmla="*/ 86 h 98"/>
                <a:gd name="T18" fmla="*/ 97 w 131"/>
                <a:gd name="T19" fmla="*/ 98 h 98"/>
                <a:gd name="T20" fmla="*/ 123 w 131"/>
                <a:gd name="T21" fmla="*/ 86 h 98"/>
                <a:gd name="T22" fmla="*/ 129 w 131"/>
                <a:gd name="T23" fmla="*/ 74 h 98"/>
                <a:gd name="T24" fmla="*/ 101 w 131"/>
                <a:gd name="T25" fmla="*/ 40 h 98"/>
                <a:gd name="T26" fmla="*/ 115 w 131"/>
                <a:gd name="T27" fmla="*/ 24 h 98"/>
                <a:gd name="T28" fmla="*/ 111 w 131"/>
                <a:gd name="T29" fmla="*/ 4 h 98"/>
                <a:gd name="T30" fmla="*/ 97 w 131"/>
                <a:gd name="T3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6" name="Freeform 20"/>
            <p:cNvSpPr/>
            <p:nvPr/>
          </p:nvSpPr>
          <p:spPr bwMode="invGray">
            <a:xfrm>
              <a:off x="1318" y="2793"/>
              <a:ext cx="158" cy="84"/>
            </a:xfrm>
            <a:custGeom>
              <a:avLst/>
              <a:gdLst>
                <a:gd name="T0" fmla="*/ 47 w 212"/>
                <a:gd name="T1" fmla="*/ 12 h 112"/>
                <a:gd name="T2" fmla="*/ 17 w 212"/>
                <a:gd name="T3" fmla="*/ 12 h 112"/>
                <a:gd name="T4" fmla="*/ 5 w 212"/>
                <a:gd name="T5" fmla="*/ 16 h 112"/>
                <a:gd name="T6" fmla="*/ 25 w 212"/>
                <a:gd name="T7" fmla="*/ 52 h 112"/>
                <a:gd name="T8" fmla="*/ 51 w 212"/>
                <a:gd name="T9" fmla="*/ 44 h 112"/>
                <a:gd name="T10" fmla="*/ 93 w 212"/>
                <a:gd name="T11" fmla="*/ 54 h 112"/>
                <a:gd name="T12" fmla="*/ 111 w 212"/>
                <a:gd name="T13" fmla="*/ 60 h 112"/>
                <a:gd name="T14" fmla="*/ 133 w 212"/>
                <a:gd name="T15" fmla="*/ 88 h 112"/>
                <a:gd name="T16" fmla="*/ 141 w 212"/>
                <a:gd name="T17" fmla="*/ 112 h 112"/>
                <a:gd name="T18" fmla="*/ 157 w 212"/>
                <a:gd name="T19" fmla="*/ 100 h 112"/>
                <a:gd name="T20" fmla="*/ 169 w 212"/>
                <a:gd name="T21" fmla="*/ 96 h 112"/>
                <a:gd name="T22" fmla="*/ 187 w 212"/>
                <a:gd name="T23" fmla="*/ 102 h 112"/>
                <a:gd name="T24" fmla="*/ 195 w 212"/>
                <a:gd name="T25" fmla="*/ 80 h 112"/>
                <a:gd name="T26" fmla="*/ 153 w 212"/>
                <a:gd name="T27" fmla="*/ 54 h 112"/>
                <a:gd name="T28" fmla="*/ 105 w 212"/>
                <a:gd name="T29" fmla="*/ 20 h 112"/>
                <a:gd name="T30" fmla="*/ 53 w 212"/>
                <a:gd name="T31" fmla="*/ 26 h 112"/>
                <a:gd name="T32" fmla="*/ 47 w 212"/>
                <a:gd name="T33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7" name="Freeform 21"/>
            <p:cNvSpPr/>
            <p:nvPr/>
          </p:nvSpPr>
          <p:spPr bwMode="invGray">
            <a:xfrm>
              <a:off x="1448" y="2857"/>
              <a:ext cx="99" cy="41"/>
            </a:xfrm>
            <a:custGeom>
              <a:avLst/>
              <a:gdLst>
                <a:gd name="T0" fmla="*/ 57 w 133"/>
                <a:gd name="T1" fmla="*/ 0 h 54"/>
                <a:gd name="T2" fmla="*/ 43 w 133"/>
                <a:gd name="T3" fmla="*/ 6 h 54"/>
                <a:gd name="T4" fmla="*/ 31 w 133"/>
                <a:gd name="T5" fmla="*/ 30 h 54"/>
                <a:gd name="T6" fmla="*/ 15 w 133"/>
                <a:gd name="T7" fmla="*/ 34 h 54"/>
                <a:gd name="T8" fmla="*/ 3 w 133"/>
                <a:gd name="T9" fmla="*/ 42 h 54"/>
                <a:gd name="T10" fmla="*/ 13 w 133"/>
                <a:gd name="T11" fmla="*/ 54 h 54"/>
                <a:gd name="T12" fmla="*/ 133 w 133"/>
                <a:gd name="T13" fmla="*/ 34 h 54"/>
                <a:gd name="T14" fmla="*/ 123 w 133"/>
                <a:gd name="T15" fmla="*/ 16 h 54"/>
                <a:gd name="T16" fmla="*/ 105 w 133"/>
                <a:gd name="T17" fmla="*/ 8 h 54"/>
                <a:gd name="T18" fmla="*/ 101 w 133"/>
                <a:gd name="T19" fmla="*/ 24 h 54"/>
                <a:gd name="T20" fmla="*/ 89 w 133"/>
                <a:gd name="T21" fmla="*/ 18 h 54"/>
                <a:gd name="T22" fmla="*/ 67 w 133"/>
                <a:gd name="T23" fmla="*/ 14 h 54"/>
                <a:gd name="T24" fmla="*/ 57 w 133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8" name="Freeform 22"/>
            <p:cNvSpPr/>
            <p:nvPr/>
          </p:nvSpPr>
          <p:spPr bwMode="invGray">
            <a:xfrm>
              <a:off x="1553" y="288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9" name="Freeform 23"/>
            <p:cNvSpPr/>
            <p:nvPr/>
          </p:nvSpPr>
          <p:spPr bwMode="invGray">
            <a:xfrm>
              <a:off x="1609" y="2886"/>
              <a:ext cx="12" cy="25"/>
            </a:xfrm>
            <a:custGeom>
              <a:avLst/>
              <a:gdLst>
                <a:gd name="T0" fmla="*/ 14 w 16"/>
                <a:gd name="T1" fmla="*/ 0 h 34"/>
                <a:gd name="T2" fmla="*/ 0 w 16"/>
                <a:gd name="T3" fmla="*/ 14 h 34"/>
                <a:gd name="T4" fmla="*/ 16 w 16"/>
                <a:gd name="T5" fmla="*/ 34 h 34"/>
                <a:gd name="T6" fmla="*/ 12 w 16"/>
                <a:gd name="T7" fmla="*/ 18 h 34"/>
                <a:gd name="T8" fmla="*/ 16 w 16"/>
                <a:gd name="T9" fmla="*/ 6 h 34"/>
                <a:gd name="T10" fmla="*/ 14 w 16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0" name="Freeform 24"/>
            <p:cNvSpPr/>
            <p:nvPr/>
          </p:nvSpPr>
          <p:spPr bwMode="invGray">
            <a:xfrm>
              <a:off x="1426" y="2040"/>
              <a:ext cx="180" cy="88"/>
            </a:xfrm>
            <a:custGeom>
              <a:avLst/>
              <a:gdLst>
                <a:gd name="T0" fmla="*/ 64 w 240"/>
                <a:gd name="T1" fmla="*/ 1 h 117"/>
                <a:gd name="T2" fmla="*/ 24 w 240"/>
                <a:gd name="T3" fmla="*/ 31 h 117"/>
                <a:gd name="T4" fmla="*/ 6 w 240"/>
                <a:gd name="T5" fmla="*/ 37 h 117"/>
                <a:gd name="T6" fmla="*/ 0 w 240"/>
                <a:gd name="T7" fmla="*/ 39 h 117"/>
                <a:gd name="T8" fmla="*/ 26 w 240"/>
                <a:gd name="T9" fmla="*/ 59 h 117"/>
                <a:gd name="T10" fmla="*/ 38 w 240"/>
                <a:gd name="T11" fmla="*/ 63 h 117"/>
                <a:gd name="T12" fmla="*/ 68 w 240"/>
                <a:gd name="T13" fmla="*/ 47 h 117"/>
                <a:gd name="T14" fmla="*/ 80 w 240"/>
                <a:gd name="T15" fmla="*/ 43 h 117"/>
                <a:gd name="T16" fmla="*/ 82 w 240"/>
                <a:gd name="T17" fmla="*/ 55 h 117"/>
                <a:gd name="T18" fmla="*/ 64 w 240"/>
                <a:gd name="T19" fmla="*/ 61 h 117"/>
                <a:gd name="T20" fmla="*/ 72 w 240"/>
                <a:gd name="T21" fmla="*/ 73 h 117"/>
                <a:gd name="T22" fmla="*/ 40 w 240"/>
                <a:gd name="T23" fmla="*/ 87 h 117"/>
                <a:gd name="T24" fmla="*/ 70 w 240"/>
                <a:gd name="T25" fmla="*/ 109 h 117"/>
                <a:gd name="T26" fmla="*/ 82 w 240"/>
                <a:gd name="T27" fmla="*/ 113 h 117"/>
                <a:gd name="T28" fmla="*/ 118 w 240"/>
                <a:gd name="T29" fmla="*/ 103 h 117"/>
                <a:gd name="T30" fmla="*/ 150 w 240"/>
                <a:gd name="T31" fmla="*/ 105 h 117"/>
                <a:gd name="T32" fmla="*/ 168 w 240"/>
                <a:gd name="T33" fmla="*/ 117 h 117"/>
                <a:gd name="T34" fmla="*/ 204 w 240"/>
                <a:gd name="T35" fmla="*/ 109 h 117"/>
                <a:gd name="T36" fmla="*/ 224 w 240"/>
                <a:gd name="T37" fmla="*/ 103 h 117"/>
                <a:gd name="T38" fmla="*/ 222 w 240"/>
                <a:gd name="T39" fmla="*/ 77 h 117"/>
                <a:gd name="T40" fmla="*/ 234 w 240"/>
                <a:gd name="T41" fmla="*/ 69 h 117"/>
                <a:gd name="T42" fmla="*/ 238 w 240"/>
                <a:gd name="T43" fmla="*/ 47 h 117"/>
                <a:gd name="T44" fmla="*/ 210 w 240"/>
                <a:gd name="T45" fmla="*/ 57 h 117"/>
                <a:gd name="T46" fmla="*/ 200 w 240"/>
                <a:gd name="T47" fmla="*/ 43 h 117"/>
                <a:gd name="T48" fmla="*/ 172 w 240"/>
                <a:gd name="T49" fmla="*/ 45 h 117"/>
                <a:gd name="T50" fmla="*/ 134 w 240"/>
                <a:gd name="T51" fmla="*/ 9 h 117"/>
                <a:gd name="T52" fmla="*/ 94 w 240"/>
                <a:gd name="T53" fmla="*/ 11 h 117"/>
                <a:gd name="T54" fmla="*/ 82 w 240"/>
                <a:gd name="T55" fmla="*/ 1 h 117"/>
                <a:gd name="T56" fmla="*/ 64 w 240"/>
                <a:gd name="T57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1" name="Freeform 25"/>
            <p:cNvSpPr/>
            <p:nvPr/>
          </p:nvSpPr>
          <p:spPr bwMode="invGray">
            <a:xfrm>
              <a:off x="1506" y="1999"/>
              <a:ext cx="146" cy="60"/>
            </a:xfrm>
            <a:custGeom>
              <a:avLst/>
              <a:gdLst>
                <a:gd name="T0" fmla="*/ 97 w 194"/>
                <a:gd name="T1" fmla="*/ 10 h 80"/>
                <a:gd name="T2" fmla="*/ 13 w 194"/>
                <a:gd name="T3" fmla="*/ 24 h 80"/>
                <a:gd name="T4" fmla="*/ 9 w 194"/>
                <a:gd name="T5" fmla="*/ 34 h 80"/>
                <a:gd name="T6" fmla="*/ 57 w 194"/>
                <a:gd name="T7" fmla="*/ 52 h 80"/>
                <a:gd name="T8" fmla="*/ 135 w 194"/>
                <a:gd name="T9" fmla="*/ 74 h 80"/>
                <a:gd name="T10" fmla="*/ 175 w 194"/>
                <a:gd name="T11" fmla="*/ 68 h 80"/>
                <a:gd name="T12" fmla="*/ 187 w 194"/>
                <a:gd name="T13" fmla="*/ 64 h 80"/>
                <a:gd name="T14" fmla="*/ 175 w 194"/>
                <a:gd name="T15" fmla="*/ 44 h 80"/>
                <a:gd name="T16" fmla="*/ 163 w 194"/>
                <a:gd name="T17" fmla="*/ 36 h 80"/>
                <a:gd name="T18" fmla="*/ 129 w 194"/>
                <a:gd name="T19" fmla="*/ 26 h 80"/>
                <a:gd name="T20" fmla="*/ 97 w 194"/>
                <a:gd name="T21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2" name="Freeform 26"/>
            <p:cNvSpPr/>
            <p:nvPr/>
          </p:nvSpPr>
          <p:spPr bwMode="invGray">
            <a:xfrm>
              <a:off x="1711" y="2069"/>
              <a:ext cx="233" cy="190"/>
            </a:xfrm>
            <a:custGeom>
              <a:avLst/>
              <a:gdLst>
                <a:gd name="T0" fmla="*/ 67 w 310"/>
                <a:gd name="T1" fmla="*/ 9 h 254"/>
                <a:gd name="T2" fmla="*/ 51 w 310"/>
                <a:gd name="T3" fmla="*/ 23 h 254"/>
                <a:gd name="T4" fmla="*/ 21 w 310"/>
                <a:gd name="T5" fmla="*/ 39 h 254"/>
                <a:gd name="T6" fmla="*/ 53 w 310"/>
                <a:gd name="T7" fmla="*/ 77 h 254"/>
                <a:gd name="T8" fmla="*/ 79 w 310"/>
                <a:gd name="T9" fmla="*/ 85 h 254"/>
                <a:gd name="T10" fmla="*/ 103 w 310"/>
                <a:gd name="T11" fmla="*/ 99 h 254"/>
                <a:gd name="T12" fmla="*/ 127 w 310"/>
                <a:gd name="T13" fmla="*/ 85 h 254"/>
                <a:gd name="T14" fmla="*/ 143 w 310"/>
                <a:gd name="T15" fmla="*/ 101 h 254"/>
                <a:gd name="T16" fmla="*/ 149 w 310"/>
                <a:gd name="T17" fmla="*/ 127 h 254"/>
                <a:gd name="T18" fmla="*/ 115 w 310"/>
                <a:gd name="T19" fmla="*/ 151 h 254"/>
                <a:gd name="T20" fmla="*/ 89 w 310"/>
                <a:gd name="T21" fmla="*/ 173 h 254"/>
                <a:gd name="T22" fmla="*/ 69 w 310"/>
                <a:gd name="T23" fmla="*/ 169 h 254"/>
                <a:gd name="T24" fmla="*/ 57 w 310"/>
                <a:gd name="T25" fmla="*/ 165 h 254"/>
                <a:gd name="T26" fmla="*/ 43 w 310"/>
                <a:gd name="T27" fmla="*/ 187 h 254"/>
                <a:gd name="T28" fmla="*/ 39 w 310"/>
                <a:gd name="T29" fmla="*/ 199 h 254"/>
                <a:gd name="T30" fmla="*/ 73 w 310"/>
                <a:gd name="T31" fmla="*/ 205 h 254"/>
                <a:gd name="T32" fmla="*/ 95 w 310"/>
                <a:gd name="T33" fmla="*/ 203 h 254"/>
                <a:gd name="T34" fmla="*/ 115 w 310"/>
                <a:gd name="T35" fmla="*/ 231 h 254"/>
                <a:gd name="T36" fmla="*/ 127 w 310"/>
                <a:gd name="T37" fmla="*/ 235 h 254"/>
                <a:gd name="T38" fmla="*/ 139 w 310"/>
                <a:gd name="T39" fmla="*/ 239 h 254"/>
                <a:gd name="T40" fmla="*/ 155 w 310"/>
                <a:gd name="T41" fmla="*/ 251 h 254"/>
                <a:gd name="T42" fmla="*/ 181 w 310"/>
                <a:gd name="T43" fmla="*/ 237 h 254"/>
                <a:gd name="T44" fmla="*/ 203 w 310"/>
                <a:gd name="T45" fmla="*/ 235 h 254"/>
                <a:gd name="T46" fmla="*/ 229 w 310"/>
                <a:gd name="T47" fmla="*/ 213 h 254"/>
                <a:gd name="T48" fmla="*/ 225 w 310"/>
                <a:gd name="T49" fmla="*/ 185 h 254"/>
                <a:gd name="T50" fmla="*/ 217 w 310"/>
                <a:gd name="T51" fmla="*/ 173 h 254"/>
                <a:gd name="T52" fmla="*/ 233 w 310"/>
                <a:gd name="T53" fmla="*/ 167 h 254"/>
                <a:gd name="T54" fmla="*/ 245 w 310"/>
                <a:gd name="T55" fmla="*/ 183 h 254"/>
                <a:gd name="T56" fmla="*/ 247 w 310"/>
                <a:gd name="T57" fmla="*/ 197 h 254"/>
                <a:gd name="T58" fmla="*/ 261 w 310"/>
                <a:gd name="T59" fmla="*/ 193 h 254"/>
                <a:gd name="T60" fmla="*/ 303 w 310"/>
                <a:gd name="T61" fmla="*/ 169 h 254"/>
                <a:gd name="T62" fmla="*/ 293 w 310"/>
                <a:gd name="T63" fmla="*/ 147 h 254"/>
                <a:gd name="T64" fmla="*/ 259 w 310"/>
                <a:gd name="T65" fmla="*/ 123 h 254"/>
                <a:gd name="T66" fmla="*/ 265 w 310"/>
                <a:gd name="T67" fmla="*/ 107 h 254"/>
                <a:gd name="T68" fmla="*/ 277 w 310"/>
                <a:gd name="T69" fmla="*/ 103 h 254"/>
                <a:gd name="T70" fmla="*/ 253 w 310"/>
                <a:gd name="T71" fmla="*/ 63 h 254"/>
                <a:gd name="T72" fmla="*/ 233 w 310"/>
                <a:gd name="T73" fmla="*/ 59 h 254"/>
                <a:gd name="T74" fmla="*/ 221 w 310"/>
                <a:gd name="T75" fmla="*/ 55 h 254"/>
                <a:gd name="T76" fmla="*/ 201 w 310"/>
                <a:gd name="T77" fmla="*/ 33 h 254"/>
                <a:gd name="T78" fmla="*/ 155 w 310"/>
                <a:gd name="T79" fmla="*/ 45 h 254"/>
                <a:gd name="T80" fmla="*/ 167 w 310"/>
                <a:gd name="T81" fmla="*/ 25 h 254"/>
                <a:gd name="T82" fmla="*/ 139 w 310"/>
                <a:gd name="T83" fmla="*/ 17 h 254"/>
                <a:gd name="T84" fmla="*/ 119 w 310"/>
                <a:gd name="T85" fmla="*/ 19 h 254"/>
                <a:gd name="T86" fmla="*/ 67 w 310"/>
                <a:gd name="T87" fmla="*/ 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3" name="Freeform 27"/>
            <p:cNvSpPr/>
            <p:nvPr/>
          </p:nvSpPr>
          <p:spPr bwMode="invGray">
            <a:xfrm>
              <a:off x="1709" y="1987"/>
              <a:ext cx="44" cy="37"/>
            </a:xfrm>
            <a:custGeom>
              <a:avLst/>
              <a:gdLst>
                <a:gd name="T0" fmla="*/ 26 w 59"/>
                <a:gd name="T1" fmla="*/ 0 h 50"/>
                <a:gd name="T2" fmla="*/ 0 w 59"/>
                <a:gd name="T3" fmla="*/ 10 h 50"/>
                <a:gd name="T4" fmla="*/ 30 w 59"/>
                <a:gd name="T5" fmla="*/ 40 h 50"/>
                <a:gd name="T6" fmla="*/ 48 w 59"/>
                <a:gd name="T7" fmla="*/ 50 h 50"/>
                <a:gd name="T8" fmla="*/ 58 w 59"/>
                <a:gd name="T9" fmla="*/ 28 h 50"/>
                <a:gd name="T10" fmla="*/ 44 w 59"/>
                <a:gd name="T11" fmla="*/ 8 h 50"/>
                <a:gd name="T12" fmla="*/ 26 w 5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4" name="Freeform 28"/>
            <p:cNvSpPr/>
            <p:nvPr/>
          </p:nvSpPr>
          <p:spPr bwMode="invGray">
            <a:xfrm>
              <a:off x="1625" y="2057"/>
              <a:ext cx="65" cy="42"/>
            </a:xfrm>
            <a:custGeom>
              <a:avLst/>
              <a:gdLst>
                <a:gd name="T0" fmla="*/ 44 w 86"/>
                <a:gd name="T1" fmla="*/ 7 h 57"/>
                <a:gd name="T2" fmla="*/ 24 w 86"/>
                <a:gd name="T3" fmla="*/ 25 h 57"/>
                <a:gd name="T4" fmla="*/ 4 w 86"/>
                <a:gd name="T5" fmla="*/ 27 h 57"/>
                <a:gd name="T6" fmla="*/ 16 w 86"/>
                <a:gd name="T7" fmla="*/ 57 h 57"/>
                <a:gd name="T8" fmla="*/ 74 w 86"/>
                <a:gd name="T9" fmla="*/ 35 h 57"/>
                <a:gd name="T10" fmla="*/ 86 w 86"/>
                <a:gd name="T11" fmla="*/ 17 h 57"/>
                <a:gd name="T12" fmla="*/ 56 w 86"/>
                <a:gd name="T13" fmla="*/ 7 h 57"/>
                <a:gd name="T14" fmla="*/ 44 w 86"/>
                <a:gd name="T15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5" name="Freeform 29"/>
            <p:cNvSpPr/>
            <p:nvPr/>
          </p:nvSpPr>
          <p:spPr bwMode="invGray">
            <a:xfrm>
              <a:off x="1693" y="2065"/>
              <a:ext cx="54" cy="25"/>
            </a:xfrm>
            <a:custGeom>
              <a:avLst/>
              <a:gdLst>
                <a:gd name="T0" fmla="*/ 40 w 73"/>
                <a:gd name="T1" fmla="*/ 0 h 34"/>
                <a:gd name="T2" fmla="*/ 10 w 73"/>
                <a:gd name="T3" fmla="*/ 16 h 34"/>
                <a:gd name="T4" fmla="*/ 24 w 73"/>
                <a:gd name="T5" fmla="*/ 34 h 34"/>
                <a:gd name="T6" fmla="*/ 52 w 73"/>
                <a:gd name="T7" fmla="*/ 28 h 34"/>
                <a:gd name="T8" fmla="*/ 64 w 73"/>
                <a:gd name="T9" fmla="*/ 20 h 34"/>
                <a:gd name="T10" fmla="*/ 40 w 73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6" name="Freeform 30"/>
            <p:cNvSpPr/>
            <p:nvPr/>
          </p:nvSpPr>
          <p:spPr bwMode="invGray">
            <a:xfrm>
              <a:off x="1664" y="2029"/>
              <a:ext cx="64" cy="34"/>
            </a:xfrm>
            <a:custGeom>
              <a:avLst/>
              <a:gdLst>
                <a:gd name="T0" fmla="*/ 58 w 85"/>
                <a:gd name="T1" fmla="*/ 10 h 45"/>
                <a:gd name="T2" fmla="*/ 28 w 85"/>
                <a:gd name="T3" fmla="*/ 4 h 45"/>
                <a:gd name="T4" fmla="*/ 0 w 85"/>
                <a:gd name="T5" fmla="*/ 18 h 45"/>
                <a:gd name="T6" fmla="*/ 40 w 85"/>
                <a:gd name="T7" fmla="*/ 32 h 45"/>
                <a:gd name="T8" fmla="*/ 64 w 85"/>
                <a:gd name="T9" fmla="*/ 40 h 45"/>
                <a:gd name="T10" fmla="*/ 84 w 85"/>
                <a:gd name="T11" fmla="*/ 18 h 45"/>
                <a:gd name="T12" fmla="*/ 82 w 85"/>
                <a:gd name="T13" fmla="*/ 6 h 45"/>
                <a:gd name="T14" fmla="*/ 64 w 85"/>
                <a:gd name="T15" fmla="*/ 0 h 45"/>
                <a:gd name="T16" fmla="*/ 58 w 85"/>
                <a:gd name="T17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7" name="Freeform 31"/>
            <p:cNvSpPr/>
            <p:nvPr/>
          </p:nvSpPr>
          <p:spPr bwMode="invGray">
            <a:xfrm>
              <a:off x="1637" y="1997"/>
              <a:ext cx="44" cy="24"/>
            </a:xfrm>
            <a:custGeom>
              <a:avLst/>
              <a:gdLst>
                <a:gd name="T0" fmla="*/ 16 w 58"/>
                <a:gd name="T1" fmla="*/ 4 h 31"/>
                <a:gd name="T2" fmla="*/ 0 w 58"/>
                <a:gd name="T3" fmla="*/ 18 h 31"/>
                <a:gd name="T4" fmla="*/ 20 w 58"/>
                <a:gd name="T5" fmla="*/ 28 h 31"/>
                <a:gd name="T6" fmla="*/ 28 w 58"/>
                <a:gd name="T7" fmla="*/ 20 h 31"/>
                <a:gd name="T8" fmla="*/ 52 w 58"/>
                <a:gd name="T9" fmla="*/ 12 h 31"/>
                <a:gd name="T10" fmla="*/ 44 w 58"/>
                <a:gd name="T11" fmla="*/ 0 h 31"/>
                <a:gd name="T12" fmla="*/ 16 w 5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8" name="Freeform 32"/>
            <p:cNvSpPr/>
            <p:nvPr/>
          </p:nvSpPr>
          <p:spPr bwMode="invGray">
            <a:xfrm>
              <a:off x="1751" y="2000"/>
              <a:ext cx="114" cy="77"/>
            </a:xfrm>
            <a:custGeom>
              <a:avLst/>
              <a:gdLst>
                <a:gd name="T0" fmla="*/ 38 w 152"/>
                <a:gd name="T1" fmla="*/ 0 h 102"/>
                <a:gd name="T2" fmla="*/ 14 w 152"/>
                <a:gd name="T3" fmla="*/ 6 h 102"/>
                <a:gd name="T4" fmla="*/ 4 w 152"/>
                <a:gd name="T5" fmla="*/ 38 h 102"/>
                <a:gd name="T6" fmla="*/ 12 w 152"/>
                <a:gd name="T7" fmla="*/ 56 h 102"/>
                <a:gd name="T8" fmla="*/ 0 w 152"/>
                <a:gd name="T9" fmla="*/ 72 h 102"/>
                <a:gd name="T10" fmla="*/ 56 w 152"/>
                <a:gd name="T11" fmla="*/ 86 h 102"/>
                <a:gd name="T12" fmla="*/ 82 w 152"/>
                <a:gd name="T13" fmla="*/ 92 h 102"/>
                <a:gd name="T14" fmla="*/ 152 w 152"/>
                <a:gd name="T15" fmla="*/ 86 h 102"/>
                <a:gd name="T16" fmla="*/ 76 w 152"/>
                <a:gd name="T17" fmla="*/ 70 h 102"/>
                <a:gd name="T18" fmla="*/ 54 w 152"/>
                <a:gd name="T19" fmla="*/ 62 h 102"/>
                <a:gd name="T20" fmla="*/ 44 w 152"/>
                <a:gd name="T21" fmla="*/ 52 h 102"/>
                <a:gd name="T22" fmla="*/ 50 w 152"/>
                <a:gd name="T23" fmla="*/ 34 h 102"/>
                <a:gd name="T24" fmla="*/ 38 w 152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9" name="Freeform 33"/>
            <p:cNvSpPr/>
            <p:nvPr/>
          </p:nvSpPr>
          <p:spPr bwMode="invGray">
            <a:xfrm>
              <a:off x="664" y="2245"/>
              <a:ext cx="25" cy="15"/>
            </a:xfrm>
            <a:custGeom>
              <a:avLst/>
              <a:gdLst>
                <a:gd name="T0" fmla="*/ 34 w 34"/>
                <a:gd name="T1" fmla="*/ 0 h 20"/>
                <a:gd name="T2" fmla="*/ 24 w 34"/>
                <a:gd name="T3" fmla="*/ 20 h 20"/>
                <a:gd name="T4" fmla="*/ 4 w 34"/>
                <a:gd name="T5" fmla="*/ 18 h 20"/>
                <a:gd name="T6" fmla="*/ 4 w 34"/>
                <a:gd name="T7" fmla="*/ 6 h 20"/>
                <a:gd name="T8" fmla="*/ 34 w 3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0" name="Freeform 34"/>
            <p:cNvSpPr/>
            <p:nvPr/>
          </p:nvSpPr>
          <p:spPr bwMode="invGray">
            <a:xfrm>
              <a:off x="1421" y="2756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1" name="Freeform 35"/>
            <p:cNvSpPr/>
            <p:nvPr/>
          </p:nvSpPr>
          <p:spPr bwMode="invGray">
            <a:xfrm>
              <a:off x="1424" y="2781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2" name="Freeform 36"/>
            <p:cNvSpPr/>
            <p:nvPr/>
          </p:nvSpPr>
          <p:spPr bwMode="invGray">
            <a:xfrm>
              <a:off x="1628" y="2913"/>
              <a:ext cx="15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3" name="Freeform 37"/>
            <p:cNvSpPr/>
            <p:nvPr/>
          </p:nvSpPr>
          <p:spPr bwMode="invGray">
            <a:xfrm>
              <a:off x="1752" y="2429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4" name="Freeform 38"/>
            <p:cNvSpPr/>
            <p:nvPr/>
          </p:nvSpPr>
          <p:spPr bwMode="invGray">
            <a:xfrm>
              <a:off x="1652" y="2224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5" name="Freeform 39"/>
            <p:cNvSpPr/>
            <p:nvPr/>
          </p:nvSpPr>
          <p:spPr bwMode="invGray">
            <a:xfrm>
              <a:off x="1717" y="2045"/>
              <a:ext cx="39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6" name="Freeform 40"/>
            <p:cNvSpPr/>
            <p:nvPr/>
          </p:nvSpPr>
          <p:spPr bwMode="invGray">
            <a:xfrm>
              <a:off x="1780" y="215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7" name="Freeform 41"/>
            <p:cNvSpPr/>
            <p:nvPr/>
          </p:nvSpPr>
          <p:spPr bwMode="invGray">
            <a:xfrm>
              <a:off x="1796" y="1951"/>
              <a:ext cx="696" cy="346"/>
            </a:xfrm>
            <a:custGeom>
              <a:avLst/>
              <a:gdLst>
                <a:gd name="T0" fmla="*/ 28 w 929"/>
                <a:gd name="T1" fmla="*/ 56 h 462"/>
                <a:gd name="T2" fmla="*/ 6 w 929"/>
                <a:gd name="T3" fmla="*/ 92 h 462"/>
                <a:gd name="T4" fmla="*/ 36 w 929"/>
                <a:gd name="T5" fmla="*/ 100 h 462"/>
                <a:gd name="T6" fmla="*/ 16 w 929"/>
                <a:gd name="T7" fmla="*/ 116 h 462"/>
                <a:gd name="T8" fmla="*/ 104 w 929"/>
                <a:gd name="T9" fmla="*/ 136 h 462"/>
                <a:gd name="T10" fmla="*/ 142 w 929"/>
                <a:gd name="T11" fmla="*/ 130 h 462"/>
                <a:gd name="T12" fmla="*/ 250 w 929"/>
                <a:gd name="T13" fmla="*/ 78 h 462"/>
                <a:gd name="T14" fmla="*/ 300 w 929"/>
                <a:gd name="T15" fmla="*/ 66 h 462"/>
                <a:gd name="T16" fmla="*/ 324 w 929"/>
                <a:gd name="T17" fmla="*/ 80 h 462"/>
                <a:gd name="T18" fmla="*/ 272 w 929"/>
                <a:gd name="T19" fmla="*/ 88 h 462"/>
                <a:gd name="T20" fmla="*/ 242 w 929"/>
                <a:gd name="T21" fmla="*/ 112 h 462"/>
                <a:gd name="T22" fmla="*/ 254 w 929"/>
                <a:gd name="T23" fmla="*/ 120 h 462"/>
                <a:gd name="T24" fmla="*/ 260 w 929"/>
                <a:gd name="T25" fmla="*/ 158 h 462"/>
                <a:gd name="T26" fmla="*/ 350 w 929"/>
                <a:gd name="T27" fmla="*/ 192 h 462"/>
                <a:gd name="T28" fmla="*/ 336 w 929"/>
                <a:gd name="T29" fmla="*/ 210 h 462"/>
                <a:gd name="T30" fmla="*/ 368 w 929"/>
                <a:gd name="T31" fmla="*/ 246 h 462"/>
                <a:gd name="T32" fmla="*/ 348 w 929"/>
                <a:gd name="T33" fmla="*/ 266 h 462"/>
                <a:gd name="T34" fmla="*/ 324 w 929"/>
                <a:gd name="T35" fmla="*/ 294 h 462"/>
                <a:gd name="T36" fmla="*/ 294 w 929"/>
                <a:gd name="T37" fmla="*/ 324 h 462"/>
                <a:gd name="T38" fmla="*/ 292 w 929"/>
                <a:gd name="T39" fmla="*/ 420 h 462"/>
                <a:gd name="T40" fmla="*/ 332 w 929"/>
                <a:gd name="T41" fmla="*/ 446 h 462"/>
                <a:gd name="T42" fmla="*/ 388 w 929"/>
                <a:gd name="T43" fmla="*/ 448 h 462"/>
                <a:gd name="T44" fmla="*/ 412 w 929"/>
                <a:gd name="T45" fmla="*/ 422 h 462"/>
                <a:gd name="T46" fmla="*/ 506 w 929"/>
                <a:gd name="T47" fmla="*/ 356 h 462"/>
                <a:gd name="T48" fmla="*/ 572 w 929"/>
                <a:gd name="T49" fmla="*/ 334 h 462"/>
                <a:gd name="T50" fmla="*/ 646 w 929"/>
                <a:gd name="T51" fmla="*/ 308 h 462"/>
                <a:gd name="T52" fmla="*/ 720 w 929"/>
                <a:gd name="T53" fmla="*/ 290 h 462"/>
                <a:gd name="T54" fmla="*/ 762 w 929"/>
                <a:gd name="T55" fmla="*/ 260 h 462"/>
                <a:gd name="T56" fmla="*/ 800 w 929"/>
                <a:gd name="T57" fmla="*/ 200 h 462"/>
                <a:gd name="T58" fmla="*/ 802 w 929"/>
                <a:gd name="T59" fmla="*/ 154 h 462"/>
                <a:gd name="T60" fmla="*/ 802 w 929"/>
                <a:gd name="T61" fmla="*/ 124 h 462"/>
                <a:gd name="T62" fmla="*/ 832 w 929"/>
                <a:gd name="T63" fmla="*/ 90 h 462"/>
                <a:gd name="T64" fmla="*/ 876 w 929"/>
                <a:gd name="T65" fmla="*/ 94 h 462"/>
                <a:gd name="T66" fmla="*/ 922 w 929"/>
                <a:gd name="T67" fmla="*/ 52 h 462"/>
                <a:gd name="T68" fmla="*/ 888 w 929"/>
                <a:gd name="T69" fmla="*/ 56 h 462"/>
                <a:gd name="T70" fmla="*/ 848 w 929"/>
                <a:gd name="T71" fmla="*/ 46 h 462"/>
                <a:gd name="T72" fmla="*/ 794 w 929"/>
                <a:gd name="T73" fmla="*/ 22 h 462"/>
                <a:gd name="T74" fmla="*/ 642 w 929"/>
                <a:gd name="T75" fmla="*/ 26 h 462"/>
                <a:gd name="T76" fmla="*/ 584 w 929"/>
                <a:gd name="T77" fmla="*/ 38 h 462"/>
                <a:gd name="T78" fmla="*/ 556 w 929"/>
                <a:gd name="T79" fmla="*/ 38 h 462"/>
                <a:gd name="T80" fmla="*/ 516 w 929"/>
                <a:gd name="T81" fmla="*/ 54 h 462"/>
                <a:gd name="T82" fmla="*/ 478 w 929"/>
                <a:gd name="T83" fmla="*/ 30 h 462"/>
                <a:gd name="T84" fmla="*/ 432 w 929"/>
                <a:gd name="T85" fmla="*/ 40 h 462"/>
                <a:gd name="T86" fmla="*/ 366 w 929"/>
                <a:gd name="T87" fmla="*/ 52 h 462"/>
                <a:gd name="T88" fmla="*/ 410 w 929"/>
                <a:gd name="T89" fmla="*/ 38 h 462"/>
                <a:gd name="T90" fmla="*/ 352 w 929"/>
                <a:gd name="T91" fmla="*/ 8 h 462"/>
                <a:gd name="T92" fmla="*/ 334 w 929"/>
                <a:gd name="T93" fmla="*/ 2 h 462"/>
                <a:gd name="T94" fmla="*/ 314 w 929"/>
                <a:gd name="T95" fmla="*/ 8 h 462"/>
                <a:gd name="T96" fmla="*/ 240 w 929"/>
                <a:gd name="T97" fmla="*/ 16 h 462"/>
                <a:gd name="T98" fmla="*/ 160 w 929"/>
                <a:gd name="T99" fmla="*/ 28 h 462"/>
                <a:gd name="T100" fmla="*/ 108 w 929"/>
                <a:gd name="T101" fmla="*/ 26 h 462"/>
                <a:gd name="T102" fmla="*/ 114 w 929"/>
                <a:gd name="T103" fmla="*/ 68 h 462"/>
                <a:gd name="T104" fmla="*/ 104 w 929"/>
                <a:gd name="T105" fmla="*/ 52 h 462"/>
                <a:gd name="T106" fmla="*/ 60 w 929"/>
                <a:gd name="T107" fmla="*/ 4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8" name="Freeform 42"/>
            <p:cNvSpPr/>
            <p:nvPr/>
          </p:nvSpPr>
          <p:spPr bwMode="invGray">
            <a:xfrm>
              <a:off x="2009" y="2135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9" name="Freeform 43"/>
            <p:cNvSpPr/>
            <p:nvPr/>
          </p:nvSpPr>
          <p:spPr bwMode="invGray">
            <a:xfrm>
              <a:off x="2292" y="2201"/>
              <a:ext cx="128" cy="54"/>
            </a:xfrm>
            <a:custGeom>
              <a:avLst/>
              <a:gdLst>
                <a:gd name="T0" fmla="*/ 102 w 172"/>
                <a:gd name="T1" fmla="*/ 8 h 72"/>
                <a:gd name="T2" fmla="*/ 66 w 172"/>
                <a:gd name="T3" fmla="*/ 4 h 72"/>
                <a:gd name="T4" fmla="*/ 54 w 172"/>
                <a:gd name="T5" fmla="*/ 0 h 72"/>
                <a:gd name="T6" fmla="*/ 0 w 172"/>
                <a:gd name="T7" fmla="*/ 28 h 72"/>
                <a:gd name="T8" fmla="*/ 28 w 172"/>
                <a:gd name="T9" fmla="*/ 40 h 72"/>
                <a:gd name="T10" fmla="*/ 42 w 172"/>
                <a:gd name="T11" fmla="*/ 60 h 72"/>
                <a:gd name="T12" fmla="*/ 66 w 172"/>
                <a:gd name="T13" fmla="*/ 68 h 72"/>
                <a:gd name="T14" fmla="*/ 78 w 172"/>
                <a:gd name="T15" fmla="*/ 72 h 72"/>
                <a:gd name="T16" fmla="*/ 130 w 172"/>
                <a:gd name="T17" fmla="*/ 60 h 72"/>
                <a:gd name="T18" fmla="*/ 172 w 172"/>
                <a:gd name="T19" fmla="*/ 44 h 72"/>
                <a:gd name="T20" fmla="*/ 148 w 172"/>
                <a:gd name="T21" fmla="*/ 18 h 72"/>
                <a:gd name="T22" fmla="*/ 136 w 172"/>
                <a:gd name="T23" fmla="*/ 4 h 72"/>
                <a:gd name="T24" fmla="*/ 102 w 172"/>
                <a:gd name="T2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0" name="Freeform 44"/>
            <p:cNvSpPr/>
            <p:nvPr/>
          </p:nvSpPr>
          <p:spPr bwMode="invGray">
            <a:xfrm>
              <a:off x="2393" y="2038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1" name="Freeform 45"/>
            <p:cNvSpPr/>
            <p:nvPr/>
          </p:nvSpPr>
          <p:spPr bwMode="invGray">
            <a:xfrm>
              <a:off x="2662" y="2006"/>
              <a:ext cx="155" cy="63"/>
            </a:xfrm>
            <a:custGeom>
              <a:avLst/>
              <a:gdLst>
                <a:gd name="T0" fmla="*/ 191 w 206"/>
                <a:gd name="T1" fmla="*/ 7 h 85"/>
                <a:gd name="T2" fmla="*/ 103 w 206"/>
                <a:gd name="T3" fmla="*/ 9 h 85"/>
                <a:gd name="T4" fmla="*/ 109 w 206"/>
                <a:gd name="T5" fmla="*/ 25 h 85"/>
                <a:gd name="T6" fmla="*/ 107 w 206"/>
                <a:gd name="T7" fmla="*/ 33 h 85"/>
                <a:gd name="T8" fmla="*/ 89 w 206"/>
                <a:gd name="T9" fmla="*/ 27 h 85"/>
                <a:gd name="T10" fmla="*/ 77 w 206"/>
                <a:gd name="T11" fmla="*/ 19 h 85"/>
                <a:gd name="T12" fmla="*/ 23 w 206"/>
                <a:gd name="T13" fmla="*/ 27 h 85"/>
                <a:gd name="T14" fmla="*/ 31 w 206"/>
                <a:gd name="T15" fmla="*/ 49 h 85"/>
                <a:gd name="T16" fmla="*/ 55 w 206"/>
                <a:gd name="T17" fmla="*/ 53 h 85"/>
                <a:gd name="T18" fmla="*/ 75 w 206"/>
                <a:gd name="T19" fmla="*/ 73 h 85"/>
                <a:gd name="T20" fmla="*/ 89 w 206"/>
                <a:gd name="T21" fmla="*/ 85 h 85"/>
                <a:gd name="T22" fmla="*/ 109 w 206"/>
                <a:gd name="T23" fmla="*/ 67 h 85"/>
                <a:gd name="T24" fmla="*/ 121 w 206"/>
                <a:gd name="T25" fmla="*/ 59 h 85"/>
                <a:gd name="T26" fmla="*/ 127 w 206"/>
                <a:gd name="T27" fmla="*/ 47 h 85"/>
                <a:gd name="T28" fmla="*/ 167 w 206"/>
                <a:gd name="T29" fmla="*/ 35 h 85"/>
                <a:gd name="T30" fmla="*/ 187 w 206"/>
                <a:gd name="T31" fmla="*/ 31 h 85"/>
                <a:gd name="T32" fmla="*/ 199 w 206"/>
                <a:gd name="T33" fmla="*/ 27 h 85"/>
                <a:gd name="T34" fmla="*/ 191 w 206"/>
                <a:gd name="T3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2" name="Freeform 46"/>
            <p:cNvSpPr/>
            <p:nvPr/>
          </p:nvSpPr>
          <p:spPr bwMode="invGray">
            <a:xfrm>
              <a:off x="2759" y="2039"/>
              <a:ext cx="48" cy="21"/>
            </a:xfrm>
            <a:custGeom>
              <a:avLst/>
              <a:gdLst>
                <a:gd name="T0" fmla="*/ 36 w 64"/>
                <a:gd name="T1" fmla="*/ 6 h 28"/>
                <a:gd name="T2" fmla="*/ 8 w 64"/>
                <a:gd name="T3" fmla="*/ 4 h 28"/>
                <a:gd name="T4" fmla="*/ 24 w 64"/>
                <a:gd name="T5" fmla="*/ 28 h 28"/>
                <a:gd name="T6" fmla="*/ 54 w 64"/>
                <a:gd name="T7" fmla="*/ 14 h 28"/>
                <a:gd name="T8" fmla="*/ 36 w 64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3" name="Freeform 47"/>
            <p:cNvSpPr/>
            <p:nvPr/>
          </p:nvSpPr>
          <p:spPr bwMode="invGray">
            <a:xfrm>
              <a:off x="2467" y="2311"/>
              <a:ext cx="109" cy="132"/>
            </a:xfrm>
            <a:custGeom>
              <a:avLst/>
              <a:gdLst>
                <a:gd name="T0" fmla="*/ 24 w 146"/>
                <a:gd name="T1" fmla="*/ 19 h 176"/>
                <a:gd name="T2" fmla="*/ 0 w 146"/>
                <a:gd name="T3" fmla="*/ 25 h 176"/>
                <a:gd name="T4" fmla="*/ 14 w 146"/>
                <a:gd name="T5" fmla="*/ 43 h 176"/>
                <a:gd name="T6" fmla="*/ 34 w 146"/>
                <a:gd name="T7" fmla="*/ 87 h 176"/>
                <a:gd name="T8" fmla="*/ 52 w 146"/>
                <a:gd name="T9" fmla="*/ 91 h 176"/>
                <a:gd name="T10" fmla="*/ 50 w 146"/>
                <a:gd name="T11" fmla="*/ 107 h 176"/>
                <a:gd name="T12" fmla="*/ 28 w 146"/>
                <a:gd name="T13" fmla="*/ 113 h 176"/>
                <a:gd name="T14" fmla="*/ 16 w 146"/>
                <a:gd name="T15" fmla="*/ 131 h 176"/>
                <a:gd name="T16" fmla="*/ 18 w 146"/>
                <a:gd name="T17" fmla="*/ 137 h 176"/>
                <a:gd name="T18" fmla="*/ 30 w 146"/>
                <a:gd name="T19" fmla="*/ 141 h 176"/>
                <a:gd name="T20" fmla="*/ 18 w 146"/>
                <a:gd name="T21" fmla="*/ 169 h 176"/>
                <a:gd name="T22" fmla="*/ 20 w 146"/>
                <a:gd name="T23" fmla="*/ 175 h 176"/>
                <a:gd name="T24" fmla="*/ 34 w 146"/>
                <a:gd name="T25" fmla="*/ 171 h 176"/>
                <a:gd name="T26" fmla="*/ 58 w 146"/>
                <a:gd name="T27" fmla="*/ 169 h 176"/>
                <a:gd name="T28" fmla="*/ 92 w 146"/>
                <a:gd name="T29" fmla="*/ 171 h 176"/>
                <a:gd name="T30" fmla="*/ 110 w 146"/>
                <a:gd name="T31" fmla="*/ 169 h 176"/>
                <a:gd name="T32" fmla="*/ 122 w 146"/>
                <a:gd name="T33" fmla="*/ 165 h 176"/>
                <a:gd name="T34" fmla="*/ 128 w 146"/>
                <a:gd name="T35" fmla="*/ 141 h 176"/>
                <a:gd name="T36" fmla="*/ 146 w 146"/>
                <a:gd name="T37" fmla="*/ 133 h 176"/>
                <a:gd name="T38" fmla="*/ 110 w 146"/>
                <a:gd name="T39" fmla="*/ 109 h 176"/>
                <a:gd name="T40" fmla="*/ 88 w 146"/>
                <a:gd name="T41" fmla="*/ 83 h 176"/>
                <a:gd name="T42" fmla="*/ 82 w 146"/>
                <a:gd name="T43" fmla="*/ 69 h 176"/>
                <a:gd name="T44" fmla="*/ 64 w 146"/>
                <a:gd name="T45" fmla="*/ 61 h 176"/>
                <a:gd name="T46" fmla="*/ 86 w 146"/>
                <a:gd name="T47" fmla="*/ 45 h 176"/>
                <a:gd name="T48" fmla="*/ 64 w 146"/>
                <a:gd name="T49" fmla="*/ 31 h 176"/>
                <a:gd name="T50" fmla="*/ 70 w 146"/>
                <a:gd name="T51" fmla="*/ 13 h 176"/>
                <a:gd name="T52" fmla="*/ 46 w 146"/>
                <a:gd name="T53" fmla="*/ 1 h 176"/>
                <a:gd name="T54" fmla="*/ 30 w 146"/>
                <a:gd name="T55" fmla="*/ 9 h 176"/>
                <a:gd name="T56" fmla="*/ 24 w 146"/>
                <a:gd name="T57" fmla="*/ 1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4" name="Freeform 48"/>
            <p:cNvSpPr/>
            <p:nvPr/>
          </p:nvSpPr>
          <p:spPr bwMode="invGray">
            <a:xfrm>
              <a:off x="2413" y="2359"/>
              <a:ext cx="69" cy="68"/>
            </a:xfrm>
            <a:custGeom>
              <a:avLst/>
              <a:gdLst>
                <a:gd name="T0" fmla="*/ 58 w 92"/>
                <a:gd name="T1" fmla="*/ 6 h 92"/>
                <a:gd name="T2" fmla="*/ 82 w 92"/>
                <a:gd name="T3" fmla="*/ 8 h 92"/>
                <a:gd name="T4" fmla="*/ 92 w 92"/>
                <a:gd name="T5" fmla="*/ 26 h 92"/>
                <a:gd name="T6" fmla="*/ 78 w 92"/>
                <a:gd name="T7" fmla="*/ 48 h 92"/>
                <a:gd name="T8" fmla="*/ 46 w 92"/>
                <a:gd name="T9" fmla="*/ 76 h 92"/>
                <a:gd name="T10" fmla="*/ 18 w 92"/>
                <a:gd name="T11" fmla="*/ 92 h 92"/>
                <a:gd name="T12" fmla="*/ 8 w 92"/>
                <a:gd name="T13" fmla="*/ 72 h 92"/>
                <a:gd name="T14" fmla="*/ 20 w 92"/>
                <a:gd name="T15" fmla="*/ 64 h 92"/>
                <a:gd name="T16" fmla="*/ 14 w 92"/>
                <a:gd name="T17" fmla="*/ 46 h 92"/>
                <a:gd name="T18" fmla="*/ 40 w 92"/>
                <a:gd name="T19" fmla="*/ 28 h 92"/>
                <a:gd name="T20" fmla="*/ 58 w 92"/>
                <a:gd name="T21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5" name="Freeform 49"/>
            <p:cNvSpPr/>
            <p:nvPr/>
          </p:nvSpPr>
          <p:spPr bwMode="invGray">
            <a:xfrm>
              <a:off x="4099" y="3502"/>
              <a:ext cx="474" cy="495"/>
            </a:xfrm>
            <a:custGeom>
              <a:avLst/>
              <a:gdLst>
                <a:gd name="T0" fmla="*/ 212 w 633"/>
                <a:gd name="T1" fmla="*/ 11 h 660"/>
                <a:gd name="T2" fmla="*/ 176 w 633"/>
                <a:gd name="T3" fmla="*/ 19 h 660"/>
                <a:gd name="T4" fmla="*/ 144 w 633"/>
                <a:gd name="T5" fmla="*/ 51 h 660"/>
                <a:gd name="T6" fmla="*/ 104 w 633"/>
                <a:gd name="T7" fmla="*/ 59 h 660"/>
                <a:gd name="T8" fmla="*/ 84 w 633"/>
                <a:gd name="T9" fmla="*/ 75 h 660"/>
                <a:gd name="T10" fmla="*/ 68 w 633"/>
                <a:gd name="T11" fmla="*/ 115 h 660"/>
                <a:gd name="T12" fmla="*/ 36 w 633"/>
                <a:gd name="T13" fmla="*/ 167 h 660"/>
                <a:gd name="T14" fmla="*/ 0 w 633"/>
                <a:gd name="T15" fmla="*/ 179 h 660"/>
                <a:gd name="T16" fmla="*/ 72 w 633"/>
                <a:gd name="T17" fmla="*/ 323 h 660"/>
                <a:gd name="T18" fmla="*/ 120 w 633"/>
                <a:gd name="T19" fmla="*/ 427 h 660"/>
                <a:gd name="T20" fmla="*/ 144 w 633"/>
                <a:gd name="T21" fmla="*/ 443 h 660"/>
                <a:gd name="T22" fmla="*/ 168 w 633"/>
                <a:gd name="T23" fmla="*/ 451 h 660"/>
                <a:gd name="T24" fmla="*/ 228 w 633"/>
                <a:gd name="T25" fmla="*/ 431 h 660"/>
                <a:gd name="T26" fmla="*/ 252 w 633"/>
                <a:gd name="T27" fmla="*/ 423 h 660"/>
                <a:gd name="T28" fmla="*/ 300 w 633"/>
                <a:gd name="T29" fmla="*/ 451 h 660"/>
                <a:gd name="T30" fmla="*/ 324 w 633"/>
                <a:gd name="T31" fmla="*/ 527 h 660"/>
                <a:gd name="T32" fmla="*/ 336 w 633"/>
                <a:gd name="T33" fmla="*/ 523 h 660"/>
                <a:gd name="T34" fmla="*/ 344 w 633"/>
                <a:gd name="T35" fmla="*/ 511 h 660"/>
                <a:gd name="T36" fmla="*/ 368 w 633"/>
                <a:gd name="T37" fmla="*/ 547 h 660"/>
                <a:gd name="T38" fmla="*/ 404 w 633"/>
                <a:gd name="T39" fmla="*/ 571 h 660"/>
                <a:gd name="T40" fmla="*/ 436 w 633"/>
                <a:gd name="T41" fmla="*/ 603 h 660"/>
                <a:gd name="T42" fmla="*/ 444 w 633"/>
                <a:gd name="T43" fmla="*/ 615 h 660"/>
                <a:gd name="T44" fmla="*/ 456 w 633"/>
                <a:gd name="T45" fmla="*/ 623 h 660"/>
                <a:gd name="T46" fmla="*/ 484 w 633"/>
                <a:gd name="T47" fmla="*/ 655 h 660"/>
                <a:gd name="T48" fmla="*/ 492 w 633"/>
                <a:gd name="T49" fmla="*/ 631 h 660"/>
                <a:gd name="T50" fmla="*/ 540 w 633"/>
                <a:gd name="T51" fmla="*/ 659 h 660"/>
                <a:gd name="T52" fmla="*/ 588 w 633"/>
                <a:gd name="T53" fmla="*/ 655 h 660"/>
                <a:gd name="T54" fmla="*/ 616 w 633"/>
                <a:gd name="T55" fmla="*/ 531 h 660"/>
                <a:gd name="T56" fmla="*/ 632 w 633"/>
                <a:gd name="T57" fmla="*/ 463 h 660"/>
                <a:gd name="T58" fmla="*/ 620 w 633"/>
                <a:gd name="T59" fmla="*/ 367 h 660"/>
                <a:gd name="T60" fmla="*/ 536 w 633"/>
                <a:gd name="T61" fmla="*/ 271 h 660"/>
                <a:gd name="T62" fmla="*/ 528 w 633"/>
                <a:gd name="T63" fmla="*/ 235 h 660"/>
                <a:gd name="T64" fmla="*/ 460 w 633"/>
                <a:gd name="T65" fmla="*/ 179 h 660"/>
                <a:gd name="T66" fmla="*/ 472 w 633"/>
                <a:gd name="T67" fmla="*/ 155 h 660"/>
                <a:gd name="T68" fmla="*/ 456 w 633"/>
                <a:gd name="T69" fmla="*/ 131 h 660"/>
                <a:gd name="T70" fmla="*/ 416 w 633"/>
                <a:gd name="T71" fmla="*/ 79 h 660"/>
                <a:gd name="T72" fmla="*/ 392 w 633"/>
                <a:gd name="T73" fmla="*/ 31 h 660"/>
                <a:gd name="T74" fmla="*/ 388 w 633"/>
                <a:gd name="T75" fmla="*/ 19 h 660"/>
                <a:gd name="T76" fmla="*/ 364 w 633"/>
                <a:gd name="T77" fmla="*/ 151 h 660"/>
                <a:gd name="T78" fmla="*/ 324 w 633"/>
                <a:gd name="T79" fmla="*/ 115 h 660"/>
                <a:gd name="T80" fmla="*/ 292 w 633"/>
                <a:gd name="T81" fmla="*/ 111 h 660"/>
                <a:gd name="T82" fmla="*/ 272 w 633"/>
                <a:gd name="T83" fmla="*/ 87 h 660"/>
                <a:gd name="T84" fmla="*/ 264 w 633"/>
                <a:gd name="T85" fmla="*/ 63 h 660"/>
                <a:gd name="T86" fmla="*/ 276 w 633"/>
                <a:gd name="T87" fmla="*/ 55 h 660"/>
                <a:gd name="T88" fmla="*/ 240 w 633"/>
                <a:gd name="T89" fmla="*/ 19 h 660"/>
                <a:gd name="T90" fmla="*/ 216 w 633"/>
                <a:gd name="T91" fmla="*/ 11 h 660"/>
                <a:gd name="T92" fmla="*/ 204 w 633"/>
                <a:gd name="T93" fmla="*/ 7 h 660"/>
                <a:gd name="T94" fmla="*/ 212 w 633"/>
                <a:gd name="T95" fmla="*/ 1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6" name="Freeform 50"/>
            <p:cNvSpPr/>
            <p:nvPr/>
          </p:nvSpPr>
          <p:spPr bwMode="invGray">
            <a:xfrm>
              <a:off x="4246" y="3241"/>
              <a:ext cx="319" cy="210"/>
            </a:xfrm>
            <a:custGeom>
              <a:avLst/>
              <a:gdLst>
                <a:gd name="T0" fmla="*/ 84 w 426"/>
                <a:gd name="T1" fmla="*/ 60 h 280"/>
                <a:gd name="T2" fmla="*/ 68 w 426"/>
                <a:gd name="T3" fmla="*/ 36 h 280"/>
                <a:gd name="T4" fmla="*/ 64 w 426"/>
                <a:gd name="T5" fmla="*/ 16 h 280"/>
                <a:gd name="T6" fmla="*/ 52 w 426"/>
                <a:gd name="T7" fmla="*/ 12 h 280"/>
                <a:gd name="T8" fmla="*/ 16 w 426"/>
                <a:gd name="T9" fmla="*/ 16 h 280"/>
                <a:gd name="T10" fmla="*/ 44 w 426"/>
                <a:gd name="T11" fmla="*/ 40 h 280"/>
                <a:gd name="T12" fmla="*/ 48 w 426"/>
                <a:gd name="T13" fmla="*/ 52 h 280"/>
                <a:gd name="T14" fmla="*/ 24 w 426"/>
                <a:gd name="T15" fmla="*/ 68 h 280"/>
                <a:gd name="T16" fmla="*/ 88 w 426"/>
                <a:gd name="T17" fmla="*/ 92 h 280"/>
                <a:gd name="T18" fmla="*/ 124 w 426"/>
                <a:gd name="T19" fmla="*/ 112 h 280"/>
                <a:gd name="T20" fmla="*/ 128 w 426"/>
                <a:gd name="T21" fmla="*/ 124 h 280"/>
                <a:gd name="T22" fmla="*/ 140 w 426"/>
                <a:gd name="T23" fmla="*/ 132 h 280"/>
                <a:gd name="T24" fmla="*/ 148 w 426"/>
                <a:gd name="T25" fmla="*/ 156 h 280"/>
                <a:gd name="T26" fmla="*/ 132 w 426"/>
                <a:gd name="T27" fmla="*/ 196 h 280"/>
                <a:gd name="T28" fmla="*/ 180 w 426"/>
                <a:gd name="T29" fmla="*/ 188 h 280"/>
                <a:gd name="T30" fmla="*/ 192 w 426"/>
                <a:gd name="T31" fmla="*/ 216 h 280"/>
                <a:gd name="T32" fmla="*/ 216 w 426"/>
                <a:gd name="T33" fmla="*/ 224 h 280"/>
                <a:gd name="T34" fmla="*/ 228 w 426"/>
                <a:gd name="T35" fmla="*/ 228 h 280"/>
                <a:gd name="T36" fmla="*/ 252 w 426"/>
                <a:gd name="T37" fmla="*/ 224 h 280"/>
                <a:gd name="T38" fmla="*/ 276 w 426"/>
                <a:gd name="T39" fmla="*/ 196 h 280"/>
                <a:gd name="T40" fmla="*/ 336 w 426"/>
                <a:gd name="T41" fmla="*/ 252 h 280"/>
                <a:gd name="T42" fmla="*/ 364 w 426"/>
                <a:gd name="T43" fmla="*/ 280 h 280"/>
                <a:gd name="T44" fmla="*/ 360 w 426"/>
                <a:gd name="T45" fmla="*/ 224 h 280"/>
                <a:gd name="T46" fmla="*/ 336 w 426"/>
                <a:gd name="T47" fmla="*/ 200 h 280"/>
                <a:gd name="T48" fmla="*/ 372 w 426"/>
                <a:gd name="T49" fmla="*/ 168 h 280"/>
                <a:gd name="T50" fmla="*/ 408 w 426"/>
                <a:gd name="T51" fmla="*/ 156 h 280"/>
                <a:gd name="T52" fmla="*/ 420 w 426"/>
                <a:gd name="T53" fmla="*/ 152 h 280"/>
                <a:gd name="T54" fmla="*/ 424 w 426"/>
                <a:gd name="T55" fmla="*/ 140 h 280"/>
                <a:gd name="T56" fmla="*/ 356 w 426"/>
                <a:gd name="T57" fmla="*/ 148 h 280"/>
                <a:gd name="T58" fmla="*/ 304 w 426"/>
                <a:gd name="T59" fmla="*/ 140 h 280"/>
                <a:gd name="T60" fmla="*/ 300 w 426"/>
                <a:gd name="T61" fmla="*/ 128 h 280"/>
                <a:gd name="T62" fmla="*/ 292 w 426"/>
                <a:gd name="T63" fmla="*/ 116 h 280"/>
                <a:gd name="T64" fmla="*/ 220 w 426"/>
                <a:gd name="T65" fmla="*/ 80 h 280"/>
                <a:gd name="T66" fmla="*/ 160 w 426"/>
                <a:gd name="T67" fmla="*/ 60 h 280"/>
                <a:gd name="T68" fmla="*/ 136 w 426"/>
                <a:gd name="T69" fmla="*/ 52 h 280"/>
                <a:gd name="T70" fmla="*/ 80 w 426"/>
                <a:gd name="T71" fmla="*/ 52 h 280"/>
                <a:gd name="T72" fmla="*/ 68 w 426"/>
                <a:gd name="T73" fmla="*/ 32 h 280"/>
                <a:gd name="T74" fmla="*/ 68 w 426"/>
                <a:gd name="T7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algn="ctr" rotWithShape="0">
                      <a:srgbClr val="FEFEFE">
                        <a:gamma/>
                        <a:shade val="60000"/>
                        <a:invGamma/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7" name="Freeform 51"/>
            <p:cNvSpPr/>
            <p:nvPr/>
          </p:nvSpPr>
          <p:spPr bwMode="invGray">
            <a:xfrm>
              <a:off x="4255" y="3243"/>
              <a:ext cx="311" cy="211"/>
            </a:xfrm>
            <a:custGeom>
              <a:avLst/>
              <a:gdLst>
                <a:gd name="T0" fmla="*/ 0 w 416"/>
                <a:gd name="T1" fmla="*/ 1 h 282"/>
                <a:gd name="T2" fmla="*/ 20 w 416"/>
                <a:gd name="T3" fmla="*/ 37 h 282"/>
                <a:gd name="T4" fmla="*/ 28 w 416"/>
                <a:gd name="T5" fmla="*/ 49 h 282"/>
                <a:gd name="T6" fmla="*/ 84 w 416"/>
                <a:gd name="T7" fmla="*/ 89 h 282"/>
                <a:gd name="T8" fmla="*/ 120 w 416"/>
                <a:gd name="T9" fmla="*/ 113 h 282"/>
                <a:gd name="T10" fmla="*/ 132 w 416"/>
                <a:gd name="T11" fmla="*/ 121 h 282"/>
                <a:gd name="T12" fmla="*/ 136 w 416"/>
                <a:gd name="T13" fmla="*/ 169 h 282"/>
                <a:gd name="T14" fmla="*/ 116 w 416"/>
                <a:gd name="T15" fmla="*/ 201 h 282"/>
                <a:gd name="T16" fmla="*/ 136 w 416"/>
                <a:gd name="T17" fmla="*/ 197 h 282"/>
                <a:gd name="T18" fmla="*/ 148 w 416"/>
                <a:gd name="T19" fmla="*/ 189 h 282"/>
                <a:gd name="T20" fmla="*/ 160 w 416"/>
                <a:gd name="T21" fmla="*/ 201 h 282"/>
                <a:gd name="T22" fmla="*/ 184 w 416"/>
                <a:gd name="T23" fmla="*/ 217 h 282"/>
                <a:gd name="T24" fmla="*/ 208 w 416"/>
                <a:gd name="T25" fmla="*/ 233 h 282"/>
                <a:gd name="T26" fmla="*/ 240 w 416"/>
                <a:gd name="T27" fmla="*/ 221 h 282"/>
                <a:gd name="T28" fmla="*/ 248 w 416"/>
                <a:gd name="T29" fmla="*/ 197 h 282"/>
                <a:gd name="T30" fmla="*/ 268 w 416"/>
                <a:gd name="T31" fmla="*/ 201 h 282"/>
                <a:gd name="T32" fmla="*/ 292 w 416"/>
                <a:gd name="T33" fmla="*/ 209 h 282"/>
                <a:gd name="T34" fmla="*/ 340 w 416"/>
                <a:gd name="T35" fmla="*/ 281 h 282"/>
                <a:gd name="T36" fmla="*/ 356 w 416"/>
                <a:gd name="T37" fmla="*/ 277 h 282"/>
                <a:gd name="T38" fmla="*/ 352 w 416"/>
                <a:gd name="T39" fmla="*/ 253 h 282"/>
                <a:gd name="T40" fmla="*/ 316 w 416"/>
                <a:gd name="T41" fmla="*/ 197 h 282"/>
                <a:gd name="T42" fmla="*/ 360 w 416"/>
                <a:gd name="T43" fmla="*/ 173 h 282"/>
                <a:gd name="T44" fmla="*/ 408 w 416"/>
                <a:gd name="T45" fmla="*/ 145 h 282"/>
                <a:gd name="T46" fmla="*/ 409 w 416"/>
                <a:gd name="T47" fmla="*/ 120 h 282"/>
                <a:gd name="T48" fmla="*/ 367 w 416"/>
                <a:gd name="T49" fmla="*/ 138 h 282"/>
                <a:gd name="T50" fmla="*/ 308 w 416"/>
                <a:gd name="T51" fmla="*/ 137 h 282"/>
                <a:gd name="T52" fmla="*/ 264 w 416"/>
                <a:gd name="T53" fmla="*/ 97 h 282"/>
                <a:gd name="T54" fmla="*/ 180 w 416"/>
                <a:gd name="T55" fmla="*/ 61 h 282"/>
                <a:gd name="T56" fmla="*/ 132 w 416"/>
                <a:gd name="T57" fmla="*/ 33 h 282"/>
                <a:gd name="T58" fmla="*/ 92 w 416"/>
                <a:gd name="T59" fmla="*/ 41 h 282"/>
                <a:gd name="T60" fmla="*/ 76 w 416"/>
                <a:gd name="T61" fmla="*/ 57 h 282"/>
                <a:gd name="T62" fmla="*/ 56 w 416"/>
                <a:gd name="T63" fmla="*/ 17 h 282"/>
                <a:gd name="T64" fmla="*/ 0 w 416"/>
                <a:gd name="T65" fmla="*/ 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8" name="Freeform 52"/>
            <p:cNvSpPr/>
            <p:nvPr/>
          </p:nvSpPr>
          <p:spPr bwMode="invGray">
            <a:xfrm>
              <a:off x="4485" y="4013"/>
              <a:ext cx="45" cy="58"/>
            </a:xfrm>
            <a:custGeom>
              <a:avLst/>
              <a:gdLst>
                <a:gd name="T0" fmla="*/ 32 w 60"/>
                <a:gd name="T1" fmla="*/ 18 h 78"/>
                <a:gd name="T2" fmla="*/ 0 w 60"/>
                <a:gd name="T3" fmla="*/ 18 h 78"/>
                <a:gd name="T4" fmla="*/ 20 w 60"/>
                <a:gd name="T5" fmla="*/ 42 h 78"/>
                <a:gd name="T6" fmla="*/ 28 w 60"/>
                <a:gd name="T7" fmla="*/ 66 h 78"/>
                <a:gd name="T8" fmla="*/ 32 w 60"/>
                <a:gd name="T9" fmla="*/ 78 h 78"/>
                <a:gd name="T10" fmla="*/ 60 w 60"/>
                <a:gd name="T11" fmla="*/ 50 h 78"/>
                <a:gd name="T12" fmla="*/ 32 w 60"/>
                <a:gd name="T13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9" name="Freeform 53"/>
            <p:cNvSpPr/>
            <p:nvPr/>
          </p:nvSpPr>
          <p:spPr bwMode="invGray">
            <a:xfrm>
              <a:off x="4621" y="3923"/>
              <a:ext cx="164" cy="85"/>
            </a:xfrm>
            <a:custGeom>
              <a:avLst/>
              <a:gdLst>
                <a:gd name="T0" fmla="*/ 47 w 219"/>
                <a:gd name="T1" fmla="*/ 73 h 113"/>
                <a:gd name="T2" fmla="*/ 39 w 219"/>
                <a:gd name="T3" fmla="*/ 61 h 113"/>
                <a:gd name="T4" fmla="*/ 15 w 219"/>
                <a:gd name="T5" fmla="*/ 69 h 113"/>
                <a:gd name="T6" fmla="*/ 39 w 219"/>
                <a:gd name="T7" fmla="*/ 113 h 113"/>
                <a:gd name="T8" fmla="*/ 123 w 219"/>
                <a:gd name="T9" fmla="*/ 89 h 113"/>
                <a:gd name="T10" fmla="*/ 147 w 219"/>
                <a:gd name="T11" fmla="*/ 73 h 113"/>
                <a:gd name="T12" fmla="*/ 171 w 219"/>
                <a:gd name="T13" fmla="*/ 65 h 113"/>
                <a:gd name="T14" fmla="*/ 219 w 219"/>
                <a:gd name="T15" fmla="*/ 19 h 113"/>
                <a:gd name="T16" fmla="*/ 210 w 219"/>
                <a:gd name="T17" fmla="*/ 0 h 113"/>
                <a:gd name="T18" fmla="*/ 179 w 219"/>
                <a:gd name="T19" fmla="*/ 17 h 113"/>
                <a:gd name="T20" fmla="*/ 107 w 219"/>
                <a:gd name="T21" fmla="*/ 41 h 113"/>
                <a:gd name="T22" fmla="*/ 83 w 219"/>
                <a:gd name="T23" fmla="*/ 45 h 113"/>
                <a:gd name="T24" fmla="*/ 59 w 219"/>
                <a:gd name="T25" fmla="*/ 53 h 113"/>
                <a:gd name="T26" fmla="*/ 47 w 219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0" name="Freeform 54"/>
            <p:cNvSpPr/>
            <p:nvPr/>
          </p:nvSpPr>
          <p:spPr bwMode="invGray">
            <a:xfrm>
              <a:off x="4791" y="3873"/>
              <a:ext cx="104" cy="92"/>
            </a:xfrm>
            <a:custGeom>
              <a:avLst/>
              <a:gdLst>
                <a:gd name="T0" fmla="*/ 12 w 139"/>
                <a:gd name="T1" fmla="*/ 60 h 122"/>
                <a:gd name="T2" fmla="*/ 8 w 139"/>
                <a:gd name="T3" fmla="*/ 84 h 122"/>
                <a:gd name="T4" fmla="*/ 0 w 139"/>
                <a:gd name="T5" fmla="*/ 108 h 122"/>
                <a:gd name="T6" fmla="*/ 36 w 139"/>
                <a:gd name="T7" fmla="*/ 116 h 122"/>
                <a:gd name="T8" fmla="*/ 52 w 139"/>
                <a:gd name="T9" fmla="*/ 96 h 122"/>
                <a:gd name="T10" fmla="*/ 124 w 139"/>
                <a:gd name="T11" fmla="*/ 68 h 122"/>
                <a:gd name="T12" fmla="*/ 136 w 139"/>
                <a:gd name="T13" fmla="*/ 44 h 122"/>
                <a:gd name="T14" fmla="*/ 112 w 139"/>
                <a:gd name="T15" fmla="*/ 28 h 122"/>
                <a:gd name="T16" fmla="*/ 100 w 139"/>
                <a:gd name="T17" fmla="*/ 20 h 122"/>
                <a:gd name="T18" fmla="*/ 64 w 139"/>
                <a:gd name="T19" fmla="*/ 12 h 122"/>
                <a:gd name="T20" fmla="*/ 52 w 139"/>
                <a:gd name="T21" fmla="*/ 36 h 122"/>
                <a:gd name="T22" fmla="*/ 12 w 139"/>
                <a:gd name="T23" fmla="*/ 6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1" name="Freeform 55"/>
            <p:cNvSpPr/>
            <p:nvPr/>
          </p:nvSpPr>
          <p:spPr bwMode="invGray">
            <a:xfrm>
              <a:off x="4846" y="3832"/>
              <a:ext cx="37" cy="26"/>
            </a:xfrm>
            <a:custGeom>
              <a:avLst/>
              <a:gdLst>
                <a:gd name="T0" fmla="*/ 29 w 49"/>
                <a:gd name="T1" fmla="*/ 0 h 35"/>
                <a:gd name="T2" fmla="*/ 8 w 49"/>
                <a:gd name="T3" fmla="*/ 11 h 35"/>
                <a:gd name="T4" fmla="*/ 24 w 49"/>
                <a:gd name="T5" fmla="*/ 35 h 35"/>
                <a:gd name="T6" fmla="*/ 39 w 49"/>
                <a:gd name="T7" fmla="*/ 26 h 35"/>
                <a:gd name="T8" fmla="*/ 29 w 4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2" name="Freeform 56"/>
            <p:cNvSpPr/>
            <p:nvPr/>
          </p:nvSpPr>
          <p:spPr bwMode="invGray">
            <a:xfrm>
              <a:off x="3123" y="3346"/>
              <a:ext cx="123" cy="201"/>
            </a:xfrm>
            <a:custGeom>
              <a:avLst/>
              <a:gdLst>
                <a:gd name="T0" fmla="*/ 128 w 164"/>
                <a:gd name="T1" fmla="*/ 0 h 268"/>
                <a:gd name="T2" fmla="*/ 104 w 164"/>
                <a:gd name="T3" fmla="*/ 28 h 268"/>
                <a:gd name="T4" fmla="*/ 88 w 164"/>
                <a:gd name="T5" fmla="*/ 64 h 268"/>
                <a:gd name="T6" fmla="*/ 36 w 164"/>
                <a:gd name="T7" fmla="*/ 84 h 268"/>
                <a:gd name="T8" fmla="*/ 28 w 164"/>
                <a:gd name="T9" fmla="*/ 96 h 268"/>
                <a:gd name="T10" fmla="*/ 16 w 164"/>
                <a:gd name="T11" fmla="*/ 100 h 268"/>
                <a:gd name="T12" fmla="*/ 20 w 164"/>
                <a:gd name="T13" fmla="*/ 132 h 268"/>
                <a:gd name="T14" fmla="*/ 28 w 164"/>
                <a:gd name="T15" fmla="*/ 156 h 268"/>
                <a:gd name="T16" fmla="*/ 0 w 164"/>
                <a:gd name="T17" fmla="*/ 200 h 268"/>
                <a:gd name="T18" fmla="*/ 28 w 164"/>
                <a:gd name="T19" fmla="*/ 260 h 268"/>
                <a:gd name="T20" fmla="*/ 52 w 164"/>
                <a:gd name="T21" fmla="*/ 268 h 268"/>
                <a:gd name="T22" fmla="*/ 88 w 164"/>
                <a:gd name="T23" fmla="*/ 216 h 268"/>
                <a:gd name="T24" fmla="*/ 104 w 164"/>
                <a:gd name="T25" fmla="*/ 192 h 268"/>
                <a:gd name="T26" fmla="*/ 128 w 164"/>
                <a:gd name="T27" fmla="*/ 116 h 268"/>
                <a:gd name="T28" fmla="*/ 140 w 164"/>
                <a:gd name="T29" fmla="*/ 76 h 268"/>
                <a:gd name="T30" fmla="*/ 164 w 164"/>
                <a:gd name="T31" fmla="*/ 72 h 268"/>
                <a:gd name="T32" fmla="*/ 128 w 164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3" name="Freeform 57"/>
            <p:cNvSpPr/>
            <p:nvPr/>
          </p:nvSpPr>
          <p:spPr bwMode="invGray">
            <a:xfrm>
              <a:off x="3655" y="3034"/>
              <a:ext cx="49" cy="61"/>
            </a:xfrm>
            <a:custGeom>
              <a:avLst/>
              <a:gdLst>
                <a:gd name="T0" fmla="*/ 29 w 66"/>
                <a:gd name="T1" fmla="*/ 0 h 81"/>
                <a:gd name="T2" fmla="*/ 25 w 66"/>
                <a:gd name="T3" fmla="*/ 60 h 81"/>
                <a:gd name="T4" fmla="*/ 29 w 66"/>
                <a:gd name="T5" fmla="*/ 76 h 81"/>
                <a:gd name="T6" fmla="*/ 41 w 66"/>
                <a:gd name="T7" fmla="*/ 80 h 81"/>
                <a:gd name="T8" fmla="*/ 57 w 66"/>
                <a:gd name="T9" fmla="*/ 76 h 81"/>
                <a:gd name="T10" fmla="*/ 29 w 66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4" name="Freeform 58"/>
            <p:cNvSpPr/>
            <p:nvPr/>
          </p:nvSpPr>
          <p:spPr bwMode="invGray">
            <a:xfrm>
              <a:off x="3988" y="3100"/>
              <a:ext cx="111" cy="183"/>
            </a:xfrm>
            <a:custGeom>
              <a:avLst/>
              <a:gdLst>
                <a:gd name="T0" fmla="*/ 96 w 148"/>
                <a:gd name="T1" fmla="*/ 0 h 244"/>
                <a:gd name="T2" fmla="*/ 60 w 148"/>
                <a:gd name="T3" fmla="*/ 84 h 244"/>
                <a:gd name="T4" fmla="*/ 36 w 148"/>
                <a:gd name="T5" fmla="*/ 92 h 244"/>
                <a:gd name="T6" fmla="*/ 12 w 148"/>
                <a:gd name="T7" fmla="*/ 108 h 244"/>
                <a:gd name="T8" fmla="*/ 40 w 148"/>
                <a:gd name="T9" fmla="*/ 188 h 244"/>
                <a:gd name="T10" fmla="*/ 52 w 148"/>
                <a:gd name="T11" fmla="*/ 224 h 244"/>
                <a:gd name="T12" fmla="*/ 60 w 148"/>
                <a:gd name="T13" fmla="*/ 236 h 244"/>
                <a:gd name="T14" fmla="*/ 84 w 148"/>
                <a:gd name="T15" fmla="*/ 244 h 244"/>
                <a:gd name="T16" fmla="*/ 96 w 148"/>
                <a:gd name="T17" fmla="*/ 196 h 244"/>
                <a:gd name="T18" fmla="*/ 124 w 148"/>
                <a:gd name="T19" fmla="*/ 168 h 244"/>
                <a:gd name="T20" fmla="*/ 112 w 148"/>
                <a:gd name="T21" fmla="*/ 68 h 244"/>
                <a:gd name="T22" fmla="*/ 140 w 148"/>
                <a:gd name="T23" fmla="*/ 48 h 244"/>
                <a:gd name="T24" fmla="*/ 112 w 148"/>
                <a:gd name="T25" fmla="*/ 20 h 244"/>
                <a:gd name="T26" fmla="*/ 96 w 148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5" name="Freeform 59"/>
            <p:cNvSpPr/>
            <p:nvPr/>
          </p:nvSpPr>
          <p:spPr bwMode="invGray">
            <a:xfrm>
              <a:off x="3894" y="3043"/>
              <a:ext cx="72" cy="137"/>
            </a:xfrm>
            <a:custGeom>
              <a:avLst/>
              <a:gdLst>
                <a:gd name="T0" fmla="*/ 48 w 96"/>
                <a:gd name="T1" fmla="*/ 2 h 183"/>
                <a:gd name="T2" fmla="*/ 51 w 96"/>
                <a:gd name="T3" fmla="*/ 35 h 183"/>
                <a:gd name="T4" fmla="*/ 60 w 96"/>
                <a:gd name="T5" fmla="*/ 62 h 183"/>
                <a:gd name="T6" fmla="*/ 62 w 96"/>
                <a:gd name="T7" fmla="*/ 92 h 183"/>
                <a:gd name="T8" fmla="*/ 68 w 96"/>
                <a:gd name="T9" fmla="*/ 105 h 183"/>
                <a:gd name="T10" fmla="*/ 71 w 96"/>
                <a:gd name="T11" fmla="*/ 126 h 183"/>
                <a:gd name="T12" fmla="*/ 57 w 96"/>
                <a:gd name="T13" fmla="*/ 93 h 183"/>
                <a:gd name="T14" fmla="*/ 35 w 96"/>
                <a:gd name="T15" fmla="*/ 78 h 183"/>
                <a:gd name="T16" fmla="*/ 5 w 96"/>
                <a:gd name="T17" fmla="*/ 83 h 183"/>
                <a:gd name="T18" fmla="*/ 8 w 96"/>
                <a:gd name="T19" fmla="*/ 102 h 183"/>
                <a:gd name="T20" fmla="*/ 41 w 96"/>
                <a:gd name="T21" fmla="*/ 114 h 183"/>
                <a:gd name="T22" fmla="*/ 57 w 96"/>
                <a:gd name="T23" fmla="*/ 135 h 183"/>
                <a:gd name="T24" fmla="*/ 71 w 96"/>
                <a:gd name="T25" fmla="*/ 135 h 183"/>
                <a:gd name="T26" fmla="*/ 78 w 96"/>
                <a:gd name="T27" fmla="*/ 150 h 183"/>
                <a:gd name="T28" fmla="*/ 96 w 96"/>
                <a:gd name="T29" fmla="*/ 179 h 183"/>
                <a:gd name="T30" fmla="*/ 81 w 96"/>
                <a:gd name="T31" fmla="*/ 126 h 183"/>
                <a:gd name="T32" fmla="*/ 80 w 96"/>
                <a:gd name="T33" fmla="*/ 93 h 183"/>
                <a:gd name="T34" fmla="*/ 71 w 96"/>
                <a:gd name="T35" fmla="*/ 63 h 183"/>
                <a:gd name="T36" fmla="*/ 63 w 96"/>
                <a:gd name="T37" fmla="*/ 41 h 183"/>
                <a:gd name="T38" fmla="*/ 57 w 96"/>
                <a:gd name="T39" fmla="*/ 20 h 183"/>
                <a:gd name="T40" fmla="*/ 48 w 96"/>
                <a:gd name="T4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6" name="Freeform 60"/>
            <p:cNvSpPr/>
            <p:nvPr/>
          </p:nvSpPr>
          <p:spPr bwMode="invGray">
            <a:xfrm>
              <a:off x="3943" y="3153"/>
              <a:ext cx="40" cy="131"/>
            </a:xfrm>
            <a:custGeom>
              <a:avLst/>
              <a:gdLst>
                <a:gd name="T0" fmla="*/ 6 w 54"/>
                <a:gd name="T1" fmla="*/ 0 h 175"/>
                <a:gd name="T2" fmla="*/ 0 w 54"/>
                <a:gd name="T3" fmla="*/ 25 h 175"/>
                <a:gd name="T4" fmla="*/ 9 w 54"/>
                <a:gd name="T5" fmla="*/ 54 h 175"/>
                <a:gd name="T6" fmla="*/ 18 w 54"/>
                <a:gd name="T7" fmla="*/ 94 h 175"/>
                <a:gd name="T8" fmla="*/ 34 w 54"/>
                <a:gd name="T9" fmla="*/ 129 h 175"/>
                <a:gd name="T10" fmla="*/ 54 w 54"/>
                <a:gd name="T11" fmla="*/ 175 h 175"/>
                <a:gd name="T12" fmla="*/ 40 w 54"/>
                <a:gd name="T13" fmla="*/ 115 h 175"/>
                <a:gd name="T14" fmla="*/ 34 w 54"/>
                <a:gd name="T15" fmla="*/ 93 h 175"/>
                <a:gd name="T16" fmla="*/ 28 w 54"/>
                <a:gd name="T17" fmla="*/ 61 h 175"/>
                <a:gd name="T18" fmla="*/ 25 w 54"/>
                <a:gd name="T19" fmla="*/ 46 h 175"/>
                <a:gd name="T20" fmla="*/ 16 w 54"/>
                <a:gd name="T21" fmla="*/ 37 h 175"/>
                <a:gd name="T22" fmla="*/ 6 w 54"/>
                <a:gd name="T2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7" name="Freeform 61"/>
            <p:cNvSpPr/>
            <p:nvPr/>
          </p:nvSpPr>
          <p:spPr bwMode="invGray">
            <a:xfrm>
              <a:off x="3988" y="3290"/>
              <a:ext cx="65" cy="54"/>
            </a:xfrm>
            <a:custGeom>
              <a:avLst/>
              <a:gdLst>
                <a:gd name="T0" fmla="*/ 2 w 86"/>
                <a:gd name="T1" fmla="*/ 0 h 73"/>
                <a:gd name="T2" fmla="*/ 8 w 86"/>
                <a:gd name="T3" fmla="*/ 34 h 73"/>
                <a:gd name="T4" fmla="*/ 23 w 86"/>
                <a:gd name="T5" fmla="*/ 43 h 73"/>
                <a:gd name="T6" fmla="*/ 48 w 86"/>
                <a:gd name="T7" fmla="*/ 49 h 73"/>
                <a:gd name="T8" fmla="*/ 62 w 86"/>
                <a:gd name="T9" fmla="*/ 57 h 73"/>
                <a:gd name="T10" fmla="*/ 74 w 86"/>
                <a:gd name="T11" fmla="*/ 66 h 73"/>
                <a:gd name="T12" fmla="*/ 86 w 86"/>
                <a:gd name="T13" fmla="*/ 69 h 73"/>
                <a:gd name="T14" fmla="*/ 72 w 86"/>
                <a:gd name="T15" fmla="*/ 39 h 73"/>
                <a:gd name="T16" fmla="*/ 63 w 86"/>
                <a:gd name="T17" fmla="*/ 22 h 73"/>
                <a:gd name="T18" fmla="*/ 36 w 86"/>
                <a:gd name="T19" fmla="*/ 24 h 73"/>
                <a:gd name="T20" fmla="*/ 24 w 86"/>
                <a:gd name="T21" fmla="*/ 19 h 73"/>
                <a:gd name="T22" fmla="*/ 6 w 86"/>
                <a:gd name="T23" fmla="*/ 0 h 73"/>
                <a:gd name="T24" fmla="*/ 2 w 86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8" name="Freeform 62"/>
            <p:cNvSpPr/>
            <p:nvPr/>
          </p:nvSpPr>
          <p:spPr bwMode="invGray">
            <a:xfrm>
              <a:off x="4092" y="3195"/>
              <a:ext cx="83" cy="117"/>
            </a:xfrm>
            <a:custGeom>
              <a:avLst/>
              <a:gdLst>
                <a:gd name="T0" fmla="*/ 98 w 111"/>
                <a:gd name="T1" fmla="*/ 0 h 156"/>
                <a:gd name="T2" fmla="*/ 75 w 111"/>
                <a:gd name="T3" fmla="*/ 10 h 156"/>
                <a:gd name="T4" fmla="*/ 23 w 111"/>
                <a:gd name="T5" fmla="*/ 15 h 156"/>
                <a:gd name="T6" fmla="*/ 14 w 111"/>
                <a:gd name="T7" fmla="*/ 33 h 156"/>
                <a:gd name="T8" fmla="*/ 11 w 111"/>
                <a:gd name="T9" fmla="*/ 61 h 156"/>
                <a:gd name="T10" fmla="*/ 14 w 111"/>
                <a:gd name="T11" fmla="*/ 75 h 156"/>
                <a:gd name="T12" fmla="*/ 3 w 111"/>
                <a:gd name="T13" fmla="*/ 88 h 156"/>
                <a:gd name="T14" fmla="*/ 14 w 111"/>
                <a:gd name="T15" fmla="*/ 109 h 156"/>
                <a:gd name="T16" fmla="*/ 23 w 111"/>
                <a:gd name="T17" fmla="*/ 124 h 156"/>
                <a:gd name="T18" fmla="*/ 15 w 111"/>
                <a:gd name="T19" fmla="*/ 144 h 156"/>
                <a:gd name="T20" fmla="*/ 24 w 111"/>
                <a:gd name="T21" fmla="*/ 156 h 156"/>
                <a:gd name="T22" fmla="*/ 42 w 111"/>
                <a:gd name="T23" fmla="*/ 144 h 156"/>
                <a:gd name="T24" fmla="*/ 50 w 111"/>
                <a:gd name="T25" fmla="*/ 93 h 156"/>
                <a:gd name="T26" fmla="*/ 56 w 111"/>
                <a:gd name="T27" fmla="*/ 126 h 156"/>
                <a:gd name="T28" fmla="*/ 65 w 111"/>
                <a:gd name="T29" fmla="*/ 145 h 156"/>
                <a:gd name="T30" fmla="*/ 62 w 111"/>
                <a:gd name="T31" fmla="*/ 112 h 156"/>
                <a:gd name="T32" fmla="*/ 72 w 111"/>
                <a:gd name="T33" fmla="*/ 73 h 156"/>
                <a:gd name="T34" fmla="*/ 69 w 111"/>
                <a:gd name="T35" fmla="*/ 51 h 156"/>
                <a:gd name="T36" fmla="*/ 54 w 111"/>
                <a:gd name="T37" fmla="*/ 60 h 156"/>
                <a:gd name="T38" fmla="*/ 35 w 111"/>
                <a:gd name="T39" fmla="*/ 54 h 156"/>
                <a:gd name="T40" fmla="*/ 41 w 111"/>
                <a:gd name="T41" fmla="*/ 36 h 156"/>
                <a:gd name="T42" fmla="*/ 62 w 111"/>
                <a:gd name="T43" fmla="*/ 34 h 156"/>
                <a:gd name="T44" fmla="*/ 78 w 111"/>
                <a:gd name="T45" fmla="*/ 39 h 156"/>
                <a:gd name="T46" fmla="*/ 98 w 111"/>
                <a:gd name="T47" fmla="*/ 30 h 156"/>
                <a:gd name="T48" fmla="*/ 111 w 111"/>
                <a:gd name="T49" fmla="*/ 13 h 156"/>
                <a:gd name="T50" fmla="*/ 98 w 111"/>
                <a:gd name="T5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9" name="Freeform 63"/>
            <p:cNvSpPr/>
            <p:nvPr/>
          </p:nvSpPr>
          <p:spPr bwMode="invGray">
            <a:xfrm>
              <a:off x="4064" y="2777"/>
              <a:ext cx="22" cy="71"/>
            </a:xfrm>
            <a:custGeom>
              <a:avLst/>
              <a:gdLst>
                <a:gd name="T0" fmla="*/ 12 w 30"/>
                <a:gd name="T1" fmla="*/ 0 h 94"/>
                <a:gd name="T2" fmla="*/ 0 w 30"/>
                <a:gd name="T3" fmla="*/ 16 h 94"/>
                <a:gd name="T4" fmla="*/ 6 w 30"/>
                <a:gd name="T5" fmla="*/ 37 h 94"/>
                <a:gd name="T6" fmla="*/ 1 w 30"/>
                <a:gd name="T7" fmla="*/ 61 h 94"/>
                <a:gd name="T8" fmla="*/ 16 w 30"/>
                <a:gd name="T9" fmla="*/ 94 h 94"/>
                <a:gd name="T10" fmla="*/ 30 w 30"/>
                <a:gd name="T11" fmla="*/ 82 h 94"/>
                <a:gd name="T12" fmla="*/ 22 w 30"/>
                <a:gd name="T13" fmla="*/ 61 h 94"/>
                <a:gd name="T14" fmla="*/ 12 w 30"/>
                <a:gd name="T1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0" name="Freeform 64"/>
            <p:cNvSpPr/>
            <p:nvPr/>
          </p:nvSpPr>
          <p:spPr bwMode="invGray">
            <a:xfrm>
              <a:off x="4078" y="2896"/>
              <a:ext cx="61" cy="118"/>
            </a:xfrm>
            <a:custGeom>
              <a:avLst/>
              <a:gdLst>
                <a:gd name="T0" fmla="*/ 12 w 81"/>
                <a:gd name="T1" fmla="*/ 2 h 158"/>
                <a:gd name="T2" fmla="*/ 0 w 81"/>
                <a:gd name="T3" fmla="*/ 20 h 158"/>
                <a:gd name="T4" fmla="*/ 8 w 81"/>
                <a:gd name="T5" fmla="*/ 49 h 158"/>
                <a:gd name="T6" fmla="*/ 6 w 81"/>
                <a:gd name="T7" fmla="*/ 107 h 158"/>
                <a:gd name="T8" fmla="*/ 17 w 81"/>
                <a:gd name="T9" fmla="*/ 103 h 158"/>
                <a:gd name="T10" fmla="*/ 20 w 81"/>
                <a:gd name="T11" fmla="*/ 115 h 158"/>
                <a:gd name="T12" fmla="*/ 29 w 81"/>
                <a:gd name="T13" fmla="*/ 122 h 158"/>
                <a:gd name="T14" fmla="*/ 38 w 81"/>
                <a:gd name="T15" fmla="*/ 140 h 158"/>
                <a:gd name="T16" fmla="*/ 48 w 81"/>
                <a:gd name="T17" fmla="*/ 128 h 158"/>
                <a:gd name="T18" fmla="*/ 65 w 81"/>
                <a:gd name="T19" fmla="*/ 134 h 158"/>
                <a:gd name="T20" fmla="*/ 63 w 81"/>
                <a:gd name="T21" fmla="*/ 109 h 158"/>
                <a:gd name="T22" fmla="*/ 48 w 81"/>
                <a:gd name="T23" fmla="*/ 104 h 158"/>
                <a:gd name="T24" fmla="*/ 39 w 81"/>
                <a:gd name="T25" fmla="*/ 91 h 158"/>
                <a:gd name="T26" fmla="*/ 33 w 81"/>
                <a:gd name="T27" fmla="*/ 73 h 158"/>
                <a:gd name="T28" fmla="*/ 41 w 81"/>
                <a:gd name="T29" fmla="*/ 53 h 158"/>
                <a:gd name="T30" fmla="*/ 35 w 81"/>
                <a:gd name="T31" fmla="*/ 35 h 158"/>
                <a:gd name="T32" fmla="*/ 42 w 81"/>
                <a:gd name="T33" fmla="*/ 20 h 158"/>
                <a:gd name="T34" fmla="*/ 29 w 81"/>
                <a:gd name="T35" fmla="*/ 4 h 158"/>
                <a:gd name="T36" fmla="*/ 18 w 81"/>
                <a:gd name="T37" fmla="*/ 7 h 158"/>
                <a:gd name="T38" fmla="*/ 12 w 81"/>
                <a:gd name="T39" fmla="*/ 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1" name="Freeform 65"/>
            <p:cNvSpPr/>
            <p:nvPr/>
          </p:nvSpPr>
          <p:spPr bwMode="invGray">
            <a:xfrm>
              <a:off x="4121" y="3052"/>
              <a:ext cx="64" cy="79"/>
            </a:xfrm>
            <a:custGeom>
              <a:avLst/>
              <a:gdLst>
                <a:gd name="T0" fmla="*/ 52 w 85"/>
                <a:gd name="T1" fmla="*/ 0 h 105"/>
                <a:gd name="T2" fmla="*/ 44 w 85"/>
                <a:gd name="T3" fmla="*/ 18 h 105"/>
                <a:gd name="T4" fmla="*/ 32 w 85"/>
                <a:gd name="T5" fmla="*/ 30 h 105"/>
                <a:gd name="T6" fmla="*/ 16 w 85"/>
                <a:gd name="T7" fmla="*/ 35 h 105"/>
                <a:gd name="T8" fmla="*/ 8 w 85"/>
                <a:gd name="T9" fmla="*/ 48 h 105"/>
                <a:gd name="T10" fmla="*/ 4 w 85"/>
                <a:gd name="T11" fmla="*/ 74 h 105"/>
                <a:gd name="T12" fmla="*/ 13 w 85"/>
                <a:gd name="T13" fmla="*/ 71 h 105"/>
                <a:gd name="T14" fmla="*/ 25 w 85"/>
                <a:gd name="T15" fmla="*/ 62 h 105"/>
                <a:gd name="T16" fmla="*/ 34 w 85"/>
                <a:gd name="T17" fmla="*/ 69 h 105"/>
                <a:gd name="T18" fmla="*/ 58 w 85"/>
                <a:gd name="T19" fmla="*/ 99 h 105"/>
                <a:gd name="T20" fmla="*/ 71 w 85"/>
                <a:gd name="T21" fmla="*/ 72 h 105"/>
                <a:gd name="T22" fmla="*/ 85 w 85"/>
                <a:gd name="T23" fmla="*/ 68 h 105"/>
                <a:gd name="T24" fmla="*/ 74 w 85"/>
                <a:gd name="T25" fmla="*/ 39 h 105"/>
                <a:gd name="T26" fmla="*/ 52 w 85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2" name="Freeform 66"/>
            <p:cNvSpPr/>
            <p:nvPr/>
          </p:nvSpPr>
          <p:spPr bwMode="invGray">
            <a:xfrm>
              <a:off x="4197" y="3193"/>
              <a:ext cx="29" cy="49"/>
            </a:xfrm>
            <a:custGeom>
              <a:avLst/>
              <a:gdLst>
                <a:gd name="T0" fmla="*/ 6 w 38"/>
                <a:gd name="T1" fmla="*/ 27 h 66"/>
                <a:gd name="T2" fmla="*/ 26 w 38"/>
                <a:gd name="T3" fmla="*/ 66 h 66"/>
                <a:gd name="T4" fmla="*/ 30 w 38"/>
                <a:gd name="T5" fmla="*/ 52 h 66"/>
                <a:gd name="T6" fmla="*/ 38 w 38"/>
                <a:gd name="T7" fmla="*/ 40 h 66"/>
                <a:gd name="T8" fmla="*/ 30 w 38"/>
                <a:gd name="T9" fmla="*/ 25 h 66"/>
                <a:gd name="T10" fmla="*/ 20 w 38"/>
                <a:gd name="T11" fmla="*/ 13 h 66"/>
                <a:gd name="T12" fmla="*/ 11 w 38"/>
                <a:gd name="T13" fmla="*/ 1 h 66"/>
                <a:gd name="T14" fmla="*/ 2 w 38"/>
                <a:gd name="T15" fmla="*/ 12 h 66"/>
                <a:gd name="T16" fmla="*/ 6 w 38"/>
                <a:gd name="T17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3" name="Freeform 67"/>
            <p:cNvSpPr/>
            <p:nvPr/>
          </p:nvSpPr>
          <p:spPr bwMode="invGray">
            <a:xfrm>
              <a:off x="4181" y="3275"/>
              <a:ext cx="18" cy="17"/>
            </a:xfrm>
            <a:custGeom>
              <a:avLst/>
              <a:gdLst>
                <a:gd name="T0" fmla="*/ 0 w 24"/>
                <a:gd name="T1" fmla="*/ 0 h 23"/>
                <a:gd name="T2" fmla="*/ 6 w 24"/>
                <a:gd name="T3" fmla="*/ 23 h 23"/>
                <a:gd name="T4" fmla="*/ 24 w 24"/>
                <a:gd name="T5" fmla="*/ 11 h 23"/>
                <a:gd name="T6" fmla="*/ 0 w 2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4" name="Freeform 68"/>
            <p:cNvSpPr/>
            <p:nvPr/>
          </p:nvSpPr>
          <p:spPr bwMode="invGray">
            <a:xfrm>
              <a:off x="4208" y="3265"/>
              <a:ext cx="45" cy="37"/>
            </a:xfrm>
            <a:custGeom>
              <a:avLst/>
              <a:gdLst>
                <a:gd name="T0" fmla="*/ 9 w 60"/>
                <a:gd name="T1" fmla="*/ 0 h 49"/>
                <a:gd name="T2" fmla="*/ 0 w 60"/>
                <a:gd name="T3" fmla="*/ 18 h 49"/>
                <a:gd name="T4" fmla="*/ 28 w 60"/>
                <a:gd name="T5" fmla="*/ 33 h 49"/>
                <a:gd name="T6" fmla="*/ 42 w 60"/>
                <a:gd name="T7" fmla="*/ 46 h 49"/>
                <a:gd name="T8" fmla="*/ 60 w 60"/>
                <a:gd name="T9" fmla="*/ 42 h 49"/>
                <a:gd name="T10" fmla="*/ 49 w 60"/>
                <a:gd name="T11" fmla="*/ 24 h 49"/>
                <a:gd name="T12" fmla="*/ 28 w 60"/>
                <a:gd name="T13" fmla="*/ 3 h 49"/>
                <a:gd name="T14" fmla="*/ 19 w 60"/>
                <a:gd name="T15" fmla="*/ 16 h 49"/>
                <a:gd name="T16" fmla="*/ 9 w 60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5" name="Freeform 69"/>
            <p:cNvSpPr/>
            <p:nvPr/>
          </p:nvSpPr>
          <p:spPr bwMode="invGray">
            <a:xfrm>
              <a:off x="4277" y="3335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6" name="Freeform 70"/>
            <p:cNvSpPr/>
            <p:nvPr/>
          </p:nvSpPr>
          <p:spPr bwMode="invGray">
            <a:xfrm>
              <a:off x="4544" y="3293"/>
              <a:ext cx="46" cy="47"/>
            </a:xfrm>
            <a:custGeom>
              <a:avLst/>
              <a:gdLst>
                <a:gd name="T0" fmla="*/ 7 w 61"/>
                <a:gd name="T1" fmla="*/ 0 h 63"/>
                <a:gd name="T2" fmla="*/ 0 w 61"/>
                <a:gd name="T3" fmla="*/ 14 h 63"/>
                <a:gd name="T4" fmla="*/ 24 w 61"/>
                <a:gd name="T5" fmla="*/ 35 h 63"/>
                <a:gd name="T6" fmla="*/ 36 w 61"/>
                <a:gd name="T7" fmla="*/ 54 h 63"/>
                <a:gd name="T8" fmla="*/ 46 w 61"/>
                <a:gd name="T9" fmla="*/ 63 h 63"/>
                <a:gd name="T10" fmla="*/ 61 w 61"/>
                <a:gd name="T11" fmla="*/ 56 h 63"/>
                <a:gd name="T12" fmla="*/ 33 w 61"/>
                <a:gd name="T13" fmla="*/ 17 h 63"/>
                <a:gd name="T14" fmla="*/ 7 w 61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7" name="Freeform 71"/>
            <p:cNvSpPr/>
            <p:nvPr/>
          </p:nvSpPr>
          <p:spPr bwMode="invGray">
            <a:xfrm>
              <a:off x="4147" y="3352"/>
              <a:ext cx="46" cy="50"/>
            </a:xfrm>
            <a:custGeom>
              <a:avLst/>
              <a:gdLst>
                <a:gd name="T0" fmla="*/ 28 w 61"/>
                <a:gd name="T1" fmla="*/ 7 h 67"/>
                <a:gd name="T2" fmla="*/ 30 w 61"/>
                <a:gd name="T3" fmla="*/ 34 h 67"/>
                <a:gd name="T4" fmla="*/ 16 w 61"/>
                <a:gd name="T5" fmla="*/ 43 h 67"/>
                <a:gd name="T6" fmla="*/ 22 w 61"/>
                <a:gd name="T7" fmla="*/ 67 h 67"/>
                <a:gd name="T8" fmla="*/ 48 w 61"/>
                <a:gd name="T9" fmla="*/ 58 h 67"/>
                <a:gd name="T10" fmla="*/ 60 w 61"/>
                <a:gd name="T11" fmla="*/ 47 h 67"/>
                <a:gd name="T12" fmla="*/ 51 w 61"/>
                <a:gd name="T13" fmla="*/ 28 h 67"/>
                <a:gd name="T14" fmla="*/ 57 w 61"/>
                <a:gd name="T15" fmla="*/ 14 h 67"/>
                <a:gd name="T16" fmla="*/ 55 w 61"/>
                <a:gd name="T17" fmla="*/ 2 h 67"/>
                <a:gd name="T18" fmla="*/ 46 w 61"/>
                <a:gd name="T19" fmla="*/ 4 h 67"/>
                <a:gd name="T20" fmla="*/ 51 w 61"/>
                <a:gd name="T21" fmla="*/ 5 h 67"/>
                <a:gd name="T22" fmla="*/ 49 w 61"/>
                <a:gd name="T23" fmla="*/ 16 h 67"/>
                <a:gd name="T24" fmla="*/ 43 w 61"/>
                <a:gd name="T25" fmla="*/ 23 h 67"/>
                <a:gd name="T26" fmla="*/ 28 w 61"/>
                <a:gd name="T27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8" name="Freeform 72"/>
            <p:cNvSpPr/>
            <p:nvPr/>
          </p:nvSpPr>
          <p:spPr bwMode="invGray">
            <a:xfrm>
              <a:off x="4098" y="3371"/>
              <a:ext cx="32" cy="27"/>
            </a:xfrm>
            <a:custGeom>
              <a:avLst/>
              <a:gdLst>
                <a:gd name="T0" fmla="*/ 21 w 43"/>
                <a:gd name="T1" fmla="*/ 3 h 36"/>
                <a:gd name="T2" fmla="*/ 6 w 43"/>
                <a:gd name="T3" fmla="*/ 6 h 36"/>
                <a:gd name="T4" fmla="*/ 33 w 43"/>
                <a:gd name="T5" fmla="*/ 36 h 36"/>
                <a:gd name="T6" fmla="*/ 42 w 43"/>
                <a:gd name="T7" fmla="*/ 30 h 36"/>
                <a:gd name="T8" fmla="*/ 21 w 43"/>
                <a:gd name="T9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9" name="Freeform 73"/>
            <p:cNvSpPr/>
            <p:nvPr/>
          </p:nvSpPr>
          <p:spPr bwMode="invGray">
            <a:xfrm>
              <a:off x="4077" y="3342"/>
              <a:ext cx="24" cy="31"/>
            </a:xfrm>
            <a:custGeom>
              <a:avLst/>
              <a:gdLst>
                <a:gd name="T0" fmla="*/ 21 w 32"/>
                <a:gd name="T1" fmla="*/ 0 h 41"/>
                <a:gd name="T2" fmla="*/ 0 w 32"/>
                <a:gd name="T3" fmla="*/ 26 h 41"/>
                <a:gd name="T4" fmla="*/ 16 w 32"/>
                <a:gd name="T5" fmla="*/ 24 h 41"/>
                <a:gd name="T6" fmla="*/ 19 w 32"/>
                <a:gd name="T7" fmla="*/ 29 h 41"/>
                <a:gd name="T8" fmla="*/ 16 w 32"/>
                <a:gd name="T9" fmla="*/ 35 h 41"/>
                <a:gd name="T10" fmla="*/ 30 w 32"/>
                <a:gd name="T11" fmla="*/ 21 h 41"/>
                <a:gd name="T12" fmla="*/ 24 w 32"/>
                <a:gd name="T13" fmla="*/ 9 h 41"/>
                <a:gd name="T14" fmla="*/ 21 w 32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0" name="Freeform 74"/>
            <p:cNvSpPr/>
            <p:nvPr/>
          </p:nvSpPr>
          <p:spPr bwMode="invGray">
            <a:xfrm>
              <a:off x="4111" y="3353"/>
              <a:ext cx="34" cy="24"/>
            </a:xfrm>
            <a:custGeom>
              <a:avLst/>
              <a:gdLst>
                <a:gd name="T0" fmla="*/ 21 w 45"/>
                <a:gd name="T1" fmla="*/ 0 h 32"/>
                <a:gd name="T2" fmla="*/ 0 w 45"/>
                <a:gd name="T3" fmla="*/ 7 h 32"/>
                <a:gd name="T4" fmla="*/ 27 w 45"/>
                <a:gd name="T5" fmla="*/ 31 h 32"/>
                <a:gd name="T6" fmla="*/ 45 w 45"/>
                <a:gd name="T7" fmla="*/ 24 h 32"/>
                <a:gd name="T8" fmla="*/ 22 w 45"/>
                <a:gd name="T9" fmla="*/ 10 h 32"/>
                <a:gd name="T10" fmla="*/ 21 w 45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1" name="Freeform 75"/>
            <p:cNvSpPr/>
            <p:nvPr/>
          </p:nvSpPr>
          <p:spPr bwMode="invGray">
            <a:xfrm>
              <a:off x="4062" y="3021"/>
              <a:ext cx="27" cy="55"/>
            </a:xfrm>
            <a:custGeom>
              <a:avLst/>
              <a:gdLst>
                <a:gd name="T0" fmla="*/ 30 w 35"/>
                <a:gd name="T1" fmla="*/ 0 h 74"/>
                <a:gd name="T2" fmla="*/ 21 w 35"/>
                <a:gd name="T3" fmla="*/ 15 h 74"/>
                <a:gd name="T4" fmla="*/ 9 w 35"/>
                <a:gd name="T5" fmla="*/ 36 h 74"/>
                <a:gd name="T6" fmla="*/ 0 w 35"/>
                <a:gd name="T7" fmla="*/ 59 h 74"/>
                <a:gd name="T8" fmla="*/ 8 w 35"/>
                <a:gd name="T9" fmla="*/ 74 h 74"/>
                <a:gd name="T10" fmla="*/ 20 w 35"/>
                <a:gd name="T11" fmla="*/ 59 h 74"/>
                <a:gd name="T12" fmla="*/ 35 w 35"/>
                <a:gd name="T13" fmla="*/ 32 h 74"/>
                <a:gd name="T14" fmla="*/ 30 w 3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2" name="Freeform 76"/>
            <p:cNvSpPr/>
            <p:nvPr/>
          </p:nvSpPr>
          <p:spPr bwMode="invGray">
            <a:xfrm>
              <a:off x="4113" y="3012"/>
              <a:ext cx="19" cy="55"/>
            </a:xfrm>
            <a:custGeom>
              <a:avLst/>
              <a:gdLst>
                <a:gd name="T0" fmla="*/ 13 w 25"/>
                <a:gd name="T1" fmla="*/ 7 h 73"/>
                <a:gd name="T2" fmla="*/ 4 w 25"/>
                <a:gd name="T3" fmla="*/ 8 h 73"/>
                <a:gd name="T4" fmla="*/ 0 w 25"/>
                <a:gd name="T5" fmla="*/ 22 h 73"/>
                <a:gd name="T6" fmla="*/ 15 w 25"/>
                <a:gd name="T7" fmla="*/ 41 h 73"/>
                <a:gd name="T8" fmla="*/ 25 w 25"/>
                <a:gd name="T9" fmla="*/ 56 h 73"/>
                <a:gd name="T10" fmla="*/ 16 w 25"/>
                <a:gd name="T11" fmla="*/ 20 h 73"/>
                <a:gd name="T12" fmla="*/ 13 w 25"/>
                <a:gd name="T13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3" name="Freeform 77"/>
            <p:cNvSpPr/>
            <p:nvPr/>
          </p:nvSpPr>
          <p:spPr bwMode="invGray">
            <a:xfrm>
              <a:off x="4135" y="2995"/>
              <a:ext cx="10" cy="25"/>
            </a:xfrm>
            <a:custGeom>
              <a:avLst/>
              <a:gdLst>
                <a:gd name="T0" fmla="*/ 11 w 14"/>
                <a:gd name="T1" fmla="*/ 0 h 33"/>
                <a:gd name="T2" fmla="*/ 1 w 14"/>
                <a:gd name="T3" fmla="*/ 10 h 33"/>
                <a:gd name="T4" fmla="*/ 11 w 14"/>
                <a:gd name="T5" fmla="*/ 25 h 33"/>
                <a:gd name="T6" fmla="*/ 11 w 14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4" name="Freeform 78"/>
            <p:cNvSpPr/>
            <p:nvPr/>
          </p:nvSpPr>
          <p:spPr bwMode="invGray">
            <a:xfrm>
              <a:off x="4145" y="3007"/>
              <a:ext cx="21" cy="48"/>
            </a:xfrm>
            <a:custGeom>
              <a:avLst/>
              <a:gdLst>
                <a:gd name="T0" fmla="*/ 5 w 28"/>
                <a:gd name="T1" fmla="*/ 0 h 64"/>
                <a:gd name="T2" fmla="*/ 11 w 28"/>
                <a:gd name="T3" fmla="*/ 14 h 64"/>
                <a:gd name="T4" fmla="*/ 20 w 28"/>
                <a:gd name="T5" fmla="*/ 21 h 64"/>
                <a:gd name="T6" fmla="*/ 8 w 28"/>
                <a:gd name="T7" fmla="*/ 39 h 64"/>
                <a:gd name="T8" fmla="*/ 0 w 28"/>
                <a:gd name="T9" fmla="*/ 56 h 64"/>
                <a:gd name="T10" fmla="*/ 11 w 28"/>
                <a:gd name="T11" fmla="*/ 57 h 64"/>
                <a:gd name="T12" fmla="*/ 26 w 28"/>
                <a:gd name="T13" fmla="*/ 26 h 64"/>
                <a:gd name="T14" fmla="*/ 5 w 28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5" name="Freeform 79"/>
            <p:cNvSpPr/>
            <p:nvPr/>
          </p:nvSpPr>
          <p:spPr bwMode="invGray">
            <a:xfrm>
              <a:off x="3876" y="3076"/>
              <a:ext cx="12" cy="27"/>
            </a:xfrm>
            <a:custGeom>
              <a:avLst/>
              <a:gdLst>
                <a:gd name="T0" fmla="*/ 14 w 16"/>
                <a:gd name="T1" fmla="*/ 3 h 36"/>
                <a:gd name="T2" fmla="*/ 0 w 16"/>
                <a:gd name="T3" fmla="*/ 7 h 36"/>
                <a:gd name="T4" fmla="*/ 8 w 16"/>
                <a:gd name="T5" fmla="*/ 22 h 36"/>
                <a:gd name="T6" fmla="*/ 14 w 16"/>
                <a:gd name="T7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6" name="Freeform 80"/>
            <p:cNvSpPr/>
            <p:nvPr/>
          </p:nvSpPr>
          <p:spPr bwMode="invGray">
            <a:xfrm>
              <a:off x="3866" y="305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7" name="Freeform 81"/>
            <p:cNvSpPr/>
            <p:nvPr/>
          </p:nvSpPr>
          <p:spPr bwMode="invGray">
            <a:xfrm>
              <a:off x="3862" y="3035"/>
              <a:ext cx="12" cy="14"/>
            </a:xfrm>
            <a:custGeom>
              <a:avLst/>
              <a:gdLst>
                <a:gd name="T0" fmla="*/ 10 w 16"/>
                <a:gd name="T1" fmla="*/ 5 h 19"/>
                <a:gd name="T2" fmla="*/ 0 w 16"/>
                <a:gd name="T3" fmla="*/ 10 h 19"/>
                <a:gd name="T4" fmla="*/ 12 w 16"/>
                <a:gd name="T5" fmla="*/ 19 h 19"/>
                <a:gd name="T6" fmla="*/ 10 w 16"/>
                <a:gd name="T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8" name="Freeform 82"/>
            <p:cNvSpPr/>
            <p:nvPr/>
          </p:nvSpPr>
          <p:spPr bwMode="invGray">
            <a:xfrm>
              <a:off x="3850" y="2995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9" name="Freeform 83"/>
            <p:cNvSpPr/>
            <p:nvPr/>
          </p:nvSpPr>
          <p:spPr bwMode="invGray">
            <a:xfrm>
              <a:off x="3852" y="3020"/>
              <a:ext cx="16" cy="13"/>
            </a:xfrm>
            <a:custGeom>
              <a:avLst/>
              <a:gdLst>
                <a:gd name="T0" fmla="*/ 13 w 22"/>
                <a:gd name="T1" fmla="*/ 0 h 18"/>
                <a:gd name="T2" fmla="*/ 19 w 22"/>
                <a:gd name="T3" fmla="*/ 18 h 18"/>
                <a:gd name="T4" fmla="*/ 14 w 22"/>
                <a:gd name="T5" fmla="*/ 6 h 18"/>
                <a:gd name="T6" fmla="*/ 13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0" name="Freeform 84"/>
            <p:cNvSpPr/>
            <p:nvPr/>
          </p:nvSpPr>
          <p:spPr bwMode="invGray">
            <a:xfrm>
              <a:off x="4688" y="3643"/>
              <a:ext cx="45" cy="60"/>
            </a:xfrm>
            <a:custGeom>
              <a:avLst/>
              <a:gdLst>
                <a:gd name="T0" fmla="*/ 10 w 60"/>
                <a:gd name="T1" fmla="*/ 7 h 81"/>
                <a:gd name="T2" fmla="*/ 3 w 60"/>
                <a:gd name="T3" fmla="*/ 18 h 81"/>
                <a:gd name="T4" fmla="*/ 15 w 60"/>
                <a:gd name="T5" fmla="*/ 39 h 81"/>
                <a:gd name="T6" fmla="*/ 27 w 60"/>
                <a:gd name="T7" fmla="*/ 54 h 81"/>
                <a:gd name="T8" fmla="*/ 40 w 60"/>
                <a:gd name="T9" fmla="*/ 63 h 81"/>
                <a:gd name="T10" fmla="*/ 51 w 60"/>
                <a:gd name="T11" fmla="*/ 81 h 81"/>
                <a:gd name="T12" fmla="*/ 52 w 60"/>
                <a:gd name="T13" fmla="*/ 57 h 81"/>
                <a:gd name="T14" fmla="*/ 43 w 60"/>
                <a:gd name="T15" fmla="*/ 37 h 81"/>
                <a:gd name="T16" fmla="*/ 25 w 60"/>
                <a:gd name="T17" fmla="*/ 18 h 81"/>
                <a:gd name="T18" fmla="*/ 10 w 60"/>
                <a:gd name="T1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1" name="Freeform 85"/>
            <p:cNvSpPr/>
            <p:nvPr/>
          </p:nvSpPr>
          <p:spPr bwMode="invGray">
            <a:xfrm>
              <a:off x="4919" y="3594"/>
              <a:ext cx="53" cy="46"/>
            </a:xfrm>
            <a:custGeom>
              <a:avLst/>
              <a:gdLst>
                <a:gd name="T0" fmla="*/ 28 w 71"/>
                <a:gd name="T1" fmla="*/ 23 h 61"/>
                <a:gd name="T2" fmla="*/ 13 w 71"/>
                <a:gd name="T3" fmla="*/ 32 h 61"/>
                <a:gd name="T4" fmla="*/ 1 w 71"/>
                <a:gd name="T5" fmla="*/ 44 h 61"/>
                <a:gd name="T6" fmla="*/ 13 w 71"/>
                <a:gd name="T7" fmla="*/ 59 h 61"/>
                <a:gd name="T8" fmla="*/ 28 w 71"/>
                <a:gd name="T9" fmla="*/ 44 h 61"/>
                <a:gd name="T10" fmla="*/ 40 w 71"/>
                <a:gd name="T11" fmla="*/ 23 h 61"/>
                <a:gd name="T12" fmla="*/ 55 w 71"/>
                <a:gd name="T13" fmla="*/ 0 h 61"/>
                <a:gd name="T14" fmla="*/ 71 w 71"/>
                <a:gd name="T15" fmla="*/ 11 h 61"/>
                <a:gd name="T16" fmla="*/ 35 w 71"/>
                <a:gd name="T17" fmla="*/ 23 h 61"/>
                <a:gd name="T18" fmla="*/ 28 w 71"/>
                <a:gd name="T19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2" name="Freeform 86"/>
            <p:cNvSpPr/>
            <p:nvPr/>
          </p:nvSpPr>
          <p:spPr bwMode="invGray">
            <a:xfrm>
              <a:off x="4759" y="3569"/>
              <a:ext cx="17" cy="23"/>
            </a:xfrm>
            <a:custGeom>
              <a:avLst/>
              <a:gdLst>
                <a:gd name="T0" fmla="*/ 9 w 23"/>
                <a:gd name="T1" fmla="*/ 0 h 30"/>
                <a:gd name="T2" fmla="*/ 0 w 23"/>
                <a:gd name="T3" fmla="*/ 14 h 30"/>
                <a:gd name="T4" fmla="*/ 12 w 23"/>
                <a:gd name="T5" fmla="*/ 30 h 30"/>
                <a:gd name="T6" fmla="*/ 9 w 23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3" name="Freeform 87"/>
            <p:cNvSpPr/>
            <p:nvPr/>
          </p:nvSpPr>
          <p:spPr bwMode="invGray">
            <a:xfrm>
              <a:off x="4751" y="3547"/>
              <a:ext cx="20" cy="17"/>
            </a:xfrm>
            <a:custGeom>
              <a:avLst/>
              <a:gdLst>
                <a:gd name="T0" fmla="*/ 19 w 26"/>
                <a:gd name="T1" fmla="*/ 0 h 23"/>
                <a:gd name="T2" fmla="*/ 0 w 26"/>
                <a:gd name="T3" fmla="*/ 14 h 23"/>
                <a:gd name="T4" fmla="*/ 21 w 26"/>
                <a:gd name="T5" fmla="*/ 20 h 23"/>
                <a:gd name="T6" fmla="*/ 19 w 26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4" name="Freeform 88"/>
            <p:cNvSpPr/>
            <p:nvPr/>
          </p:nvSpPr>
          <p:spPr bwMode="invGray">
            <a:xfrm>
              <a:off x="4598" y="3353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5" name="Freeform 89"/>
            <p:cNvSpPr/>
            <p:nvPr/>
          </p:nvSpPr>
          <p:spPr bwMode="invGray">
            <a:xfrm>
              <a:off x="4632" y="3396"/>
              <a:ext cx="26" cy="33"/>
            </a:xfrm>
            <a:custGeom>
              <a:avLst/>
              <a:gdLst>
                <a:gd name="T0" fmla="*/ 30 w 34"/>
                <a:gd name="T1" fmla="*/ 0 h 44"/>
                <a:gd name="T2" fmla="*/ 10 w 34"/>
                <a:gd name="T3" fmla="*/ 9 h 44"/>
                <a:gd name="T4" fmla="*/ 14 w 34"/>
                <a:gd name="T5" fmla="*/ 32 h 44"/>
                <a:gd name="T6" fmla="*/ 26 w 34"/>
                <a:gd name="T7" fmla="*/ 36 h 44"/>
                <a:gd name="T8" fmla="*/ 30 w 3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6" name="Freeform 90"/>
            <p:cNvSpPr/>
            <p:nvPr/>
          </p:nvSpPr>
          <p:spPr bwMode="invGray">
            <a:xfrm>
              <a:off x="4659" y="3459"/>
              <a:ext cx="28" cy="28"/>
            </a:xfrm>
            <a:custGeom>
              <a:avLst/>
              <a:gdLst>
                <a:gd name="T0" fmla="*/ 34 w 38"/>
                <a:gd name="T1" fmla="*/ 2 h 37"/>
                <a:gd name="T2" fmla="*/ 10 w 38"/>
                <a:gd name="T3" fmla="*/ 2 h 37"/>
                <a:gd name="T4" fmla="*/ 14 w 38"/>
                <a:gd name="T5" fmla="*/ 25 h 37"/>
                <a:gd name="T6" fmla="*/ 26 w 38"/>
                <a:gd name="T7" fmla="*/ 29 h 37"/>
                <a:gd name="T8" fmla="*/ 34 w 38"/>
                <a:gd name="T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7" name="Freeform 91"/>
            <p:cNvSpPr/>
            <p:nvPr/>
          </p:nvSpPr>
          <p:spPr bwMode="invGray">
            <a:xfrm>
              <a:off x="4693" y="3449"/>
              <a:ext cx="28" cy="26"/>
            </a:xfrm>
            <a:custGeom>
              <a:avLst/>
              <a:gdLst>
                <a:gd name="T0" fmla="*/ 34 w 38"/>
                <a:gd name="T1" fmla="*/ 2 h 34"/>
                <a:gd name="T2" fmla="*/ 10 w 38"/>
                <a:gd name="T3" fmla="*/ 2 h 34"/>
                <a:gd name="T4" fmla="*/ 16 w 38"/>
                <a:gd name="T5" fmla="*/ 22 h 34"/>
                <a:gd name="T6" fmla="*/ 27 w 38"/>
                <a:gd name="T7" fmla="*/ 22 h 34"/>
                <a:gd name="T8" fmla="*/ 34 w 38"/>
                <a:gd name="T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8" name="Freeform 92"/>
            <p:cNvSpPr/>
            <p:nvPr/>
          </p:nvSpPr>
          <p:spPr bwMode="invGray">
            <a:xfrm>
              <a:off x="4683" y="3413"/>
              <a:ext cx="26" cy="20"/>
            </a:xfrm>
            <a:custGeom>
              <a:avLst/>
              <a:gdLst>
                <a:gd name="T0" fmla="*/ 31 w 35"/>
                <a:gd name="T1" fmla="*/ 1 h 27"/>
                <a:gd name="T2" fmla="*/ 10 w 35"/>
                <a:gd name="T3" fmla="*/ 2 h 27"/>
                <a:gd name="T4" fmla="*/ 13 w 35"/>
                <a:gd name="T5" fmla="*/ 15 h 27"/>
                <a:gd name="T6" fmla="*/ 25 w 35"/>
                <a:gd name="T7" fmla="*/ 19 h 27"/>
                <a:gd name="T8" fmla="*/ 31 w 35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9" name="Freeform 93"/>
            <p:cNvSpPr/>
            <p:nvPr/>
          </p:nvSpPr>
          <p:spPr bwMode="invGray">
            <a:xfrm>
              <a:off x="4657" y="3388"/>
              <a:ext cx="26" cy="35"/>
            </a:xfrm>
            <a:custGeom>
              <a:avLst/>
              <a:gdLst>
                <a:gd name="T0" fmla="*/ 28 w 35"/>
                <a:gd name="T1" fmla="*/ 16 h 47"/>
                <a:gd name="T2" fmla="*/ 19 w 35"/>
                <a:gd name="T3" fmla="*/ 2 h 47"/>
                <a:gd name="T4" fmla="*/ 10 w 35"/>
                <a:gd name="T5" fmla="*/ 25 h 47"/>
                <a:gd name="T6" fmla="*/ 19 w 35"/>
                <a:gd name="T7" fmla="*/ 35 h 47"/>
                <a:gd name="T8" fmla="*/ 27 w 35"/>
                <a:gd name="T9" fmla="*/ 29 h 47"/>
                <a:gd name="T10" fmla="*/ 28 w 35"/>
                <a:gd name="T11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0" name="Freeform 94"/>
            <p:cNvSpPr/>
            <p:nvPr/>
          </p:nvSpPr>
          <p:spPr bwMode="invGray">
            <a:xfrm>
              <a:off x="4625" y="3372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1" name="Freeform 95"/>
            <p:cNvSpPr/>
            <p:nvPr/>
          </p:nvSpPr>
          <p:spPr bwMode="invGray">
            <a:xfrm>
              <a:off x="4665" y="3425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2" name="Freeform 96"/>
            <p:cNvSpPr/>
            <p:nvPr/>
          </p:nvSpPr>
          <p:spPr bwMode="invGray">
            <a:xfrm>
              <a:off x="3055" y="2051"/>
              <a:ext cx="141" cy="108"/>
            </a:xfrm>
            <a:custGeom>
              <a:avLst/>
              <a:gdLst>
                <a:gd name="T0" fmla="*/ 171 w 189"/>
                <a:gd name="T1" fmla="*/ 4 h 144"/>
                <a:gd name="T2" fmla="*/ 185 w 189"/>
                <a:gd name="T3" fmla="*/ 4 h 144"/>
                <a:gd name="T4" fmla="*/ 189 w 189"/>
                <a:gd name="T5" fmla="*/ 16 h 144"/>
                <a:gd name="T6" fmla="*/ 187 w 189"/>
                <a:gd name="T7" fmla="*/ 24 h 144"/>
                <a:gd name="T8" fmla="*/ 131 w 189"/>
                <a:gd name="T9" fmla="*/ 44 h 144"/>
                <a:gd name="T10" fmla="*/ 109 w 189"/>
                <a:gd name="T11" fmla="*/ 58 h 144"/>
                <a:gd name="T12" fmla="*/ 97 w 189"/>
                <a:gd name="T13" fmla="*/ 62 h 144"/>
                <a:gd name="T14" fmla="*/ 71 w 189"/>
                <a:gd name="T15" fmla="*/ 82 h 144"/>
                <a:gd name="T16" fmla="*/ 75 w 189"/>
                <a:gd name="T17" fmla="*/ 92 h 144"/>
                <a:gd name="T18" fmla="*/ 83 w 189"/>
                <a:gd name="T19" fmla="*/ 116 h 144"/>
                <a:gd name="T20" fmla="*/ 107 w 189"/>
                <a:gd name="T21" fmla="*/ 126 h 144"/>
                <a:gd name="T22" fmla="*/ 93 w 189"/>
                <a:gd name="T23" fmla="*/ 140 h 144"/>
                <a:gd name="T24" fmla="*/ 83 w 189"/>
                <a:gd name="T25" fmla="*/ 130 h 144"/>
                <a:gd name="T26" fmla="*/ 71 w 189"/>
                <a:gd name="T27" fmla="*/ 134 h 144"/>
                <a:gd name="T28" fmla="*/ 21 w 189"/>
                <a:gd name="T29" fmla="*/ 122 h 144"/>
                <a:gd name="T30" fmla="*/ 19 w 189"/>
                <a:gd name="T31" fmla="*/ 106 h 144"/>
                <a:gd name="T32" fmla="*/ 47 w 189"/>
                <a:gd name="T33" fmla="*/ 90 h 144"/>
                <a:gd name="T34" fmla="*/ 51 w 189"/>
                <a:gd name="T35" fmla="*/ 76 h 144"/>
                <a:gd name="T36" fmla="*/ 47 w 189"/>
                <a:gd name="T37" fmla="*/ 64 h 144"/>
                <a:gd name="T38" fmla="*/ 73 w 189"/>
                <a:gd name="T39" fmla="*/ 46 h 144"/>
                <a:gd name="T40" fmla="*/ 97 w 189"/>
                <a:gd name="T41" fmla="*/ 36 h 144"/>
                <a:gd name="T42" fmla="*/ 113 w 189"/>
                <a:gd name="T43" fmla="*/ 24 h 144"/>
                <a:gd name="T44" fmla="*/ 171 w 189"/>
                <a:gd name="T45" fmla="*/ 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3" name="Freeform 97"/>
            <p:cNvSpPr/>
            <p:nvPr/>
          </p:nvSpPr>
          <p:spPr bwMode="invGray">
            <a:xfrm>
              <a:off x="3139" y="2155"/>
              <a:ext cx="40" cy="12"/>
            </a:xfrm>
            <a:custGeom>
              <a:avLst/>
              <a:gdLst>
                <a:gd name="T0" fmla="*/ 24 w 53"/>
                <a:gd name="T1" fmla="*/ 0 h 17"/>
                <a:gd name="T2" fmla="*/ 12 w 53"/>
                <a:gd name="T3" fmla="*/ 2 h 17"/>
                <a:gd name="T4" fmla="*/ 32 w 53"/>
                <a:gd name="T5" fmla="*/ 16 h 17"/>
                <a:gd name="T6" fmla="*/ 44 w 53"/>
                <a:gd name="T7" fmla="*/ 14 h 17"/>
                <a:gd name="T8" fmla="*/ 24 w 5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4" name="Freeform 98"/>
            <p:cNvSpPr/>
            <p:nvPr/>
          </p:nvSpPr>
          <p:spPr bwMode="invGray">
            <a:xfrm>
              <a:off x="3344" y="1999"/>
              <a:ext cx="42" cy="28"/>
            </a:xfrm>
            <a:custGeom>
              <a:avLst/>
              <a:gdLst>
                <a:gd name="T0" fmla="*/ 57 w 57"/>
                <a:gd name="T1" fmla="*/ 4 h 37"/>
                <a:gd name="T2" fmla="*/ 25 w 57"/>
                <a:gd name="T3" fmla="*/ 24 h 37"/>
                <a:gd name="T4" fmla="*/ 11 w 57"/>
                <a:gd name="T5" fmla="*/ 34 h 37"/>
                <a:gd name="T6" fmla="*/ 9 w 57"/>
                <a:gd name="T7" fmla="*/ 4 h 37"/>
                <a:gd name="T8" fmla="*/ 21 w 57"/>
                <a:gd name="T9" fmla="*/ 0 h 37"/>
                <a:gd name="T10" fmla="*/ 57 w 5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5" name="Freeform 99"/>
            <p:cNvSpPr/>
            <p:nvPr/>
          </p:nvSpPr>
          <p:spPr bwMode="invGray">
            <a:xfrm>
              <a:off x="3374" y="2012"/>
              <a:ext cx="50" cy="20"/>
            </a:xfrm>
            <a:custGeom>
              <a:avLst/>
              <a:gdLst>
                <a:gd name="T0" fmla="*/ 29 w 68"/>
                <a:gd name="T1" fmla="*/ 0 h 26"/>
                <a:gd name="T2" fmla="*/ 11 w 68"/>
                <a:gd name="T3" fmla="*/ 6 h 26"/>
                <a:gd name="T4" fmla="*/ 57 w 68"/>
                <a:gd name="T5" fmla="*/ 26 h 26"/>
                <a:gd name="T6" fmla="*/ 63 w 68"/>
                <a:gd name="T7" fmla="*/ 24 h 26"/>
                <a:gd name="T8" fmla="*/ 29 w 6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6" name="Freeform 100"/>
            <p:cNvSpPr/>
            <p:nvPr/>
          </p:nvSpPr>
          <p:spPr bwMode="invGray">
            <a:xfrm>
              <a:off x="3428" y="2015"/>
              <a:ext cx="50" cy="32"/>
            </a:xfrm>
            <a:custGeom>
              <a:avLst/>
              <a:gdLst>
                <a:gd name="T0" fmla="*/ 50 w 66"/>
                <a:gd name="T1" fmla="*/ 9 h 43"/>
                <a:gd name="T2" fmla="*/ 26 w 66"/>
                <a:gd name="T3" fmla="*/ 9 h 43"/>
                <a:gd name="T4" fmla="*/ 10 w 66"/>
                <a:gd name="T5" fmla="*/ 9 h 43"/>
                <a:gd name="T6" fmla="*/ 8 w 66"/>
                <a:gd name="T7" fmla="*/ 35 h 43"/>
                <a:gd name="T8" fmla="*/ 32 w 66"/>
                <a:gd name="T9" fmla="*/ 43 h 43"/>
                <a:gd name="T10" fmla="*/ 62 w 66"/>
                <a:gd name="T11" fmla="*/ 27 h 43"/>
                <a:gd name="T12" fmla="*/ 50 w 66"/>
                <a:gd name="T13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7" name="Freeform 101"/>
            <p:cNvSpPr/>
            <p:nvPr/>
          </p:nvSpPr>
          <p:spPr bwMode="invGray">
            <a:xfrm>
              <a:off x="3777" y="2042"/>
              <a:ext cx="88" cy="31"/>
            </a:xfrm>
            <a:custGeom>
              <a:avLst/>
              <a:gdLst>
                <a:gd name="T0" fmla="*/ 14 w 117"/>
                <a:gd name="T1" fmla="*/ 0 h 41"/>
                <a:gd name="T2" fmla="*/ 8 w 117"/>
                <a:gd name="T3" fmla="*/ 16 h 41"/>
                <a:gd name="T4" fmla="*/ 50 w 117"/>
                <a:gd name="T5" fmla="*/ 30 h 41"/>
                <a:gd name="T6" fmla="*/ 76 w 117"/>
                <a:gd name="T7" fmla="*/ 36 h 41"/>
                <a:gd name="T8" fmla="*/ 112 w 117"/>
                <a:gd name="T9" fmla="*/ 22 h 41"/>
                <a:gd name="T10" fmla="*/ 78 w 117"/>
                <a:gd name="T11" fmla="*/ 4 h 41"/>
                <a:gd name="T12" fmla="*/ 14 w 117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8" name="Freeform 102"/>
            <p:cNvSpPr/>
            <p:nvPr/>
          </p:nvSpPr>
          <p:spPr bwMode="invGray">
            <a:xfrm>
              <a:off x="3867" y="2041"/>
              <a:ext cx="46" cy="24"/>
            </a:xfrm>
            <a:custGeom>
              <a:avLst/>
              <a:gdLst>
                <a:gd name="T0" fmla="*/ 32 w 62"/>
                <a:gd name="T1" fmla="*/ 4 h 32"/>
                <a:gd name="T2" fmla="*/ 62 w 62"/>
                <a:gd name="T3" fmla="*/ 10 h 32"/>
                <a:gd name="T4" fmla="*/ 30 w 62"/>
                <a:gd name="T5" fmla="*/ 32 h 32"/>
                <a:gd name="T6" fmla="*/ 6 w 62"/>
                <a:gd name="T7" fmla="*/ 22 h 32"/>
                <a:gd name="T8" fmla="*/ 32 w 6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9" name="Freeform 103"/>
            <p:cNvSpPr/>
            <p:nvPr/>
          </p:nvSpPr>
          <p:spPr bwMode="invGray">
            <a:xfrm>
              <a:off x="3846" y="2070"/>
              <a:ext cx="37" cy="17"/>
            </a:xfrm>
            <a:custGeom>
              <a:avLst/>
              <a:gdLst>
                <a:gd name="T0" fmla="*/ 20 w 49"/>
                <a:gd name="T1" fmla="*/ 1 h 23"/>
                <a:gd name="T2" fmla="*/ 6 w 49"/>
                <a:gd name="T3" fmla="*/ 5 h 23"/>
                <a:gd name="T4" fmla="*/ 38 w 49"/>
                <a:gd name="T5" fmla="*/ 23 h 23"/>
                <a:gd name="T6" fmla="*/ 20 w 49"/>
                <a:gd name="T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" name="Freeform 104"/>
            <p:cNvSpPr/>
            <p:nvPr/>
          </p:nvSpPr>
          <p:spPr bwMode="invGray">
            <a:xfrm>
              <a:off x="4098" y="2294"/>
              <a:ext cx="76" cy="114"/>
            </a:xfrm>
            <a:custGeom>
              <a:avLst/>
              <a:gdLst>
                <a:gd name="T0" fmla="*/ 6 w 102"/>
                <a:gd name="T1" fmla="*/ 0 h 152"/>
                <a:gd name="T2" fmla="*/ 0 w 102"/>
                <a:gd name="T3" fmla="*/ 18 h 152"/>
                <a:gd name="T4" fmla="*/ 14 w 102"/>
                <a:gd name="T5" fmla="*/ 42 h 152"/>
                <a:gd name="T6" fmla="*/ 32 w 102"/>
                <a:gd name="T7" fmla="*/ 72 h 152"/>
                <a:gd name="T8" fmla="*/ 36 w 102"/>
                <a:gd name="T9" fmla="*/ 104 h 152"/>
                <a:gd name="T10" fmla="*/ 80 w 102"/>
                <a:gd name="T11" fmla="*/ 152 h 152"/>
                <a:gd name="T12" fmla="*/ 86 w 102"/>
                <a:gd name="T13" fmla="*/ 124 h 152"/>
                <a:gd name="T14" fmla="*/ 74 w 102"/>
                <a:gd name="T15" fmla="*/ 102 h 152"/>
                <a:gd name="T16" fmla="*/ 62 w 102"/>
                <a:gd name="T17" fmla="*/ 92 h 152"/>
                <a:gd name="T18" fmla="*/ 52 w 102"/>
                <a:gd name="T19" fmla="*/ 74 h 152"/>
                <a:gd name="T20" fmla="*/ 42 w 102"/>
                <a:gd name="T21" fmla="*/ 44 h 152"/>
                <a:gd name="T22" fmla="*/ 4 w 102"/>
                <a:gd name="T23" fmla="*/ 12 h 152"/>
                <a:gd name="T24" fmla="*/ 6 w 102"/>
                <a:gd name="T2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" name="Freeform 105"/>
            <p:cNvSpPr/>
            <p:nvPr/>
          </p:nvSpPr>
          <p:spPr bwMode="invGray">
            <a:xfrm>
              <a:off x="4159" y="2412"/>
              <a:ext cx="55" cy="78"/>
            </a:xfrm>
            <a:custGeom>
              <a:avLst/>
              <a:gdLst>
                <a:gd name="T0" fmla="*/ 64 w 74"/>
                <a:gd name="T1" fmla="*/ 22 h 103"/>
                <a:gd name="T2" fmla="*/ 74 w 74"/>
                <a:gd name="T3" fmla="*/ 40 h 103"/>
                <a:gd name="T4" fmla="*/ 30 w 74"/>
                <a:gd name="T5" fmla="*/ 84 h 103"/>
                <a:gd name="T6" fmla="*/ 32 w 74"/>
                <a:gd name="T7" fmla="*/ 100 h 103"/>
                <a:gd name="T8" fmla="*/ 20 w 74"/>
                <a:gd name="T9" fmla="*/ 94 h 103"/>
                <a:gd name="T10" fmla="*/ 6 w 74"/>
                <a:gd name="T11" fmla="*/ 84 h 103"/>
                <a:gd name="T12" fmla="*/ 0 w 74"/>
                <a:gd name="T13" fmla="*/ 82 h 103"/>
                <a:gd name="T14" fmla="*/ 10 w 74"/>
                <a:gd name="T15" fmla="*/ 58 h 103"/>
                <a:gd name="T16" fmla="*/ 12 w 74"/>
                <a:gd name="T17" fmla="*/ 52 h 103"/>
                <a:gd name="T18" fmla="*/ 2 w 74"/>
                <a:gd name="T19" fmla="*/ 24 h 103"/>
                <a:gd name="T20" fmla="*/ 4 w 74"/>
                <a:gd name="T21" fmla="*/ 14 h 103"/>
                <a:gd name="T22" fmla="*/ 26 w 74"/>
                <a:gd name="T23" fmla="*/ 22 h 103"/>
                <a:gd name="T24" fmla="*/ 36 w 74"/>
                <a:gd name="T25" fmla="*/ 36 h 103"/>
                <a:gd name="T26" fmla="*/ 64 w 74"/>
                <a:gd name="T27" fmla="*/ 2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" name="Freeform 106"/>
            <p:cNvSpPr/>
            <p:nvPr/>
          </p:nvSpPr>
          <p:spPr bwMode="invGray">
            <a:xfrm>
              <a:off x="4123" y="2492"/>
              <a:ext cx="109" cy="189"/>
            </a:xfrm>
            <a:custGeom>
              <a:avLst/>
              <a:gdLst>
                <a:gd name="T0" fmla="*/ 82 w 146"/>
                <a:gd name="T1" fmla="*/ 100 h 252"/>
                <a:gd name="T2" fmla="*/ 66 w 146"/>
                <a:gd name="T3" fmla="*/ 106 h 252"/>
                <a:gd name="T4" fmla="*/ 64 w 146"/>
                <a:gd name="T5" fmla="*/ 132 h 252"/>
                <a:gd name="T6" fmla="*/ 22 w 146"/>
                <a:gd name="T7" fmla="*/ 146 h 252"/>
                <a:gd name="T8" fmla="*/ 8 w 146"/>
                <a:gd name="T9" fmla="*/ 168 h 252"/>
                <a:gd name="T10" fmla="*/ 20 w 146"/>
                <a:gd name="T11" fmla="*/ 182 h 252"/>
                <a:gd name="T12" fmla="*/ 8 w 146"/>
                <a:gd name="T13" fmla="*/ 198 h 252"/>
                <a:gd name="T14" fmla="*/ 24 w 146"/>
                <a:gd name="T15" fmla="*/ 252 h 252"/>
                <a:gd name="T16" fmla="*/ 28 w 146"/>
                <a:gd name="T17" fmla="*/ 214 h 252"/>
                <a:gd name="T18" fmla="*/ 22 w 146"/>
                <a:gd name="T19" fmla="*/ 192 h 252"/>
                <a:gd name="T20" fmla="*/ 42 w 146"/>
                <a:gd name="T21" fmla="*/ 176 h 252"/>
                <a:gd name="T22" fmla="*/ 52 w 146"/>
                <a:gd name="T23" fmla="*/ 158 h 252"/>
                <a:gd name="T24" fmla="*/ 66 w 146"/>
                <a:gd name="T25" fmla="*/ 174 h 252"/>
                <a:gd name="T26" fmla="*/ 44 w 146"/>
                <a:gd name="T27" fmla="*/ 190 h 252"/>
                <a:gd name="T28" fmla="*/ 56 w 146"/>
                <a:gd name="T29" fmla="*/ 200 h 252"/>
                <a:gd name="T30" fmla="*/ 68 w 146"/>
                <a:gd name="T31" fmla="*/ 178 h 252"/>
                <a:gd name="T32" fmla="*/ 84 w 146"/>
                <a:gd name="T33" fmla="*/ 184 h 252"/>
                <a:gd name="T34" fmla="*/ 104 w 146"/>
                <a:gd name="T35" fmla="*/ 148 h 252"/>
                <a:gd name="T36" fmla="*/ 114 w 146"/>
                <a:gd name="T37" fmla="*/ 156 h 252"/>
                <a:gd name="T38" fmla="*/ 136 w 146"/>
                <a:gd name="T39" fmla="*/ 148 h 252"/>
                <a:gd name="T40" fmla="*/ 146 w 146"/>
                <a:gd name="T41" fmla="*/ 130 h 252"/>
                <a:gd name="T42" fmla="*/ 142 w 146"/>
                <a:gd name="T43" fmla="*/ 110 h 252"/>
                <a:gd name="T44" fmla="*/ 134 w 146"/>
                <a:gd name="T45" fmla="*/ 98 h 252"/>
                <a:gd name="T46" fmla="*/ 122 w 146"/>
                <a:gd name="T47" fmla="*/ 40 h 252"/>
                <a:gd name="T48" fmla="*/ 94 w 146"/>
                <a:gd name="T49" fmla="*/ 0 h 252"/>
                <a:gd name="T50" fmla="*/ 78 w 146"/>
                <a:gd name="T51" fmla="*/ 12 h 252"/>
                <a:gd name="T52" fmla="*/ 96 w 146"/>
                <a:gd name="T53" fmla="*/ 34 h 252"/>
                <a:gd name="T54" fmla="*/ 96 w 146"/>
                <a:gd name="T55" fmla="*/ 64 h 252"/>
                <a:gd name="T56" fmla="*/ 82 w 146"/>
                <a:gd name="T57" fmla="*/ 10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3" name="Freeform 107"/>
            <p:cNvSpPr/>
            <p:nvPr/>
          </p:nvSpPr>
          <p:spPr bwMode="invGray">
            <a:xfrm>
              <a:off x="3062" y="1988"/>
              <a:ext cx="52" cy="30"/>
            </a:xfrm>
            <a:custGeom>
              <a:avLst/>
              <a:gdLst>
                <a:gd name="T0" fmla="*/ 59 w 70"/>
                <a:gd name="T1" fmla="*/ 0 h 40"/>
                <a:gd name="T2" fmla="*/ 65 w 70"/>
                <a:gd name="T3" fmla="*/ 20 h 40"/>
                <a:gd name="T4" fmla="*/ 41 w 70"/>
                <a:gd name="T5" fmla="*/ 24 h 40"/>
                <a:gd name="T6" fmla="*/ 31 w 70"/>
                <a:gd name="T7" fmla="*/ 40 h 40"/>
                <a:gd name="T8" fmla="*/ 7 w 70"/>
                <a:gd name="T9" fmla="*/ 38 h 40"/>
                <a:gd name="T10" fmla="*/ 1 w 70"/>
                <a:gd name="T11" fmla="*/ 36 h 40"/>
                <a:gd name="T12" fmla="*/ 33 w 70"/>
                <a:gd name="T13" fmla="*/ 20 h 40"/>
                <a:gd name="T14" fmla="*/ 59 w 70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4" name="Freeform 108"/>
            <p:cNvSpPr/>
            <p:nvPr/>
          </p:nvSpPr>
          <p:spPr bwMode="invGray">
            <a:xfrm>
              <a:off x="2955" y="1997"/>
              <a:ext cx="19" cy="22"/>
            </a:xfrm>
            <a:custGeom>
              <a:avLst/>
              <a:gdLst>
                <a:gd name="T0" fmla="*/ 18 w 26"/>
                <a:gd name="T1" fmla="*/ 0 h 29"/>
                <a:gd name="T2" fmla="*/ 0 w 26"/>
                <a:gd name="T3" fmla="*/ 18 h 29"/>
                <a:gd name="T4" fmla="*/ 18 w 26"/>
                <a:gd name="T5" fmla="*/ 26 h 29"/>
                <a:gd name="T6" fmla="*/ 18 w 2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5" name="Freeform 109"/>
            <p:cNvSpPr/>
            <p:nvPr/>
          </p:nvSpPr>
          <p:spPr bwMode="invGray">
            <a:xfrm>
              <a:off x="2979" y="1996"/>
              <a:ext cx="37" cy="27"/>
            </a:xfrm>
            <a:custGeom>
              <a:avLst/>
              <a:gdLst>
                <a:gd name="T0" fmla="*/ 14 w 49"/>
                <a:gd name="T1" fmla="*/ 6 h 36"/>
                <a:gd name="T2" fmla="*/ 0 w 49"/>
                <a:gd name="T3" fmla="*/ 18 h 36"/>
                <a:gd name="T4" fmla="*/ 6 w 49"/>
                <a:gd name="T5" fmla="*/ 32 h 36"/>
                <a:gd name="T6" fmla="*/ 18 w 49"/>
                <a:gd name="T7" fmla="*/ 36 h 36"/>
                <a:gd name="T8" fmla="*/ 40 w 49"/>
                <a:gd name="T9" fmla="*/ 26 h 36"/>
                <a:gd name="T10" fmla="*/ 14 w 49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6" name="Freeform 110"/>
            <p:cNvSpPr/>
            <p:nvPr/>
          </p:nvSpPr>
          <p:spPr bwMode="invGray">
            <a:xfrm>
              <a:off x="3040" y="1987"/>
              <a:ext cx="20" cy="16"/>
            </a:xfrm>
            <a:custGeom>
              <a:avLst/>
              <a:gdLst>
                <a:gd name="T0" fmla="*/ 11 w 27"/>
                <a:gd name="T1" fmla="*/ 0 h 22"/>
                <a:gd name="T2" fmla="*/ 3 w 27"/>
                <a:gd name="T3" fmla="*/ 12 h 22"/>
                <a:gd name="T4" fmla="*/ 19 w 27"/>
                <a:gd name="T5" fmla="*/ 22 h 22"/>
                <a:gd name="T6" fmla="*/ 11 w 2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7" name="Freeform 111"/>
            <p:cNvSpPr/>
            <p:nvPr/>
          </p:nvSpPr>
          <p:spPr bwMode="invGray">
            <a:xfrm>
              <a:off x="3022" y="2005"/>
              <a:ext cx="15" cy="13"/>
            </a:xfrm>
            <a:custGeom>
              <a:avLst/>
              <a:gdLst>
                <a:gd name="T0" fmla="*/ 11 w 20"/>
                <a:gd name="T1" fmla="*/ 0 h 18"/>
                <a:gd name="T2" fmla="*/ 9 w 20"/>
                <a:gd name="T3" fmla="*/ 18 h 18"/>
                <a:gd name="T4" fmla="*/ 11 w 20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8" name="Freeform 112"/>
            <p:cNvSpPr/>
            <p:nvPr/>
          </p:nvSpPr>
          <p:spPr bwMode="invGray">
            <a:xfrm>
              <a:off x="4162" y="2021"/>
              <a:ext cx="18" cy="33"/>
            </a:xfrm>
            <a:custGeom>
              <a:avLst/>
              <a:gdLst>
                <a:gd name="T0" fmla="*/ 24 w 24"/>
                <a:gd name="T1" fmla="*/ 0 h 44"/>
                <a:gd name="T2" fmla="*/ 8 w 24"/>
                <a:gd name="T3" fmla="*/ 16 h 44"/>
                <a:gd name="T4" fmla="*/ 0 w 24"/>
                <a:gd name="T5" fmla="*/ 34 h 44"/>
                <a:gd name="T6" fmla="*/ 16 w 24"/>
                <a:gd name="T7" fmla="*/ 40 h 44"/>
                <a:gd name="T8" fmla="*/ 24 w 2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9" name="Freeform 113"/>
            <p:cNvSpPr/>
            <p:nvPr/>
          </p:nvSpPr>
          <p:spPr bwMode="invGray">
            <a:xfrm>
              <a:off x="3278" y="3473"/>
              <a:ext cx="31" cy="18"/>
            </a:xfrm>
            <a:custGeom>
              <a:avLst/>
              <a:gdLst>
                <a:gd name="T0" fmla="*/ 30 w 41"/>
                <a:gd name="T1" fmla="*/ 0 h 24"/>
                <a:gd name="T2" fmla="*/ 26 w 41"/>
                <a:gd name="T3" fmla="*/ 24 h 24"/>
                <a:gd name="T4" fmla="*/ 30 w 4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0" name="Freeform 114"/>
            <p:cNvSpPr/>
            <p:nvPr/>
          </p:nvSpPr>
          <p:spPr bwMode="invGray">
            <a:xfrm>
              <a:off x="3318" y="3466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1" name="Freeform 115"/>
            <p:cNvSpPr/>
            <p:nvPr/>
          </p:nvSpPr>
          <p:spPr bwMode="invGray">
            <a:xfrm>
              <a:off x="3251" y="3312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2" name="Freeform 116"/>
            <p:cNvSpPr/>
            <p:nvPr/>
          </p:nvSpPr>
          <p:spPr bwMode="invGray">
            <a:xfrm>
              <a:off x="3311" y="3239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3" name="Freeform 117"/>
            <p:cNvSpPr/>
            <p:nvPr/>
          </p:nvSpPr>
          <p:spPr bwMode="invGray">
            <a:xfrm>
              <a:off x="3287" y="3238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4" name="Freeform 118"/>
            <p:cNvSpPr/>
            <p:nvPr/>
          </p:nvSpPr>
          <p:spPr bwMode="invGray">
            <a:xfrm>
              <a:off x="3276" y="3260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5" name="Freeform 119"/>
            <p:cNvSpPr/>
            <p:nvPr/>
          </p:nvSpPr>
          <p:spPr bwMode="invGray">
            <a:xfrm>
              <a:off x="3251" y="3294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6" name="Freeform 120"/>
            <p:cNvSpPr/>
            <p:nvPr/>
          </p:nvSpPr>
          <p:spPr bwMode="invGray">
            <a:xfrm>
              <a:off x="3270" y="3281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7" name="Freeform 121"/>
            <p:cNvSpPr/>
            <p:nvPr/>
          </p:nvSpPr>
          <p:spPr bwMode="invGray">
            <a:xfrm>
              <a:off x="2537" y="229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8" name="Freeform 122"/>
            <p:cNvSpPr/>
            <p:nvPr/>
          </p:nvSpPr>
          <p:spPr bwMode="invGray">
            <a:xfrm>
              <a:off x="2476" y="2259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9" name="Freeform 123"/>
            <p:cNvSpPr/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5425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16433" y="2795199"/>
            <a:ext cx="8534400" cy="1143000"/>
          </a:xfrm>
        </p:spPr>
        <p:txBody>
          <a:bodyPr/>
          <a:lstStyle>
            <a:lvl1pPr algn="ctr">
              <a:defRPr sz="43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0" dirty="0"/>
              <a:t>单击此处编辑母版标题样式</a:t>
            </a:r>
            <a:endParaRPr lang="zh-CN" altLang="en-US" noProof="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5.png"/><Relationship Id="rId14" Type="http://schemas.openxmlformats.org/officeDocument/2006/relationships/image" Target="../media/image4.jpeg"/><Relationship Id="rId13" Type="http://schemas.openxmlformats.org/officeDocument/2006/relationships/image" Target="../media/image3.jpeg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7" name="Picture 32" descr="7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534" y="6165851"/>
            <a:ext cx="2785533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1" descr="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3695700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 descr="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441326"/>
            <a:ext cx="4656667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4"/>
          <p:cNvSpPr>
            <a:spLocks noChangeArrowheads="1"/>
          </p:cNvSpPr>
          <p:nvPr userDrawn="1"/>
        </p:nvSpPr>
        <p:spPr bwMode="gray">
          <a:xfrm>
            <a:off x="0" y="1"/>
            <a:ext cx="12192000" cy="1484313"/>
          </a:xfrm>
          <a:prstGeom prst="rect">
            <a:avLst/>
          </a:prstGeom>
          <a:gradFill rotWithShape="1">
            <a:gsLst>
              <a:gs pos="0">
                <a:srgbClr val="3366FF">
                  <a:alpha val="60001"/>
                </a:srgbClr>
              </a:gs>
              <a:gs pos="100000">
                <a:srgbClr val="FFFFFF">
                  <a:alpha val="7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Picture 29" descr="artplus_nature_naturalcity42_f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417" y="6334126"/>
            <a:ext cx="1826683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2868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9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9.xml"/><Relationship Id="rId10" Type="http://schemas.openxmlformats.org/officeDocument/2006/relationships/image" Target="../media/image12.png"/><Relationship Id="rId1" Type="http://schemas.openxmlformats.org/officeDocument/2006/relationships/tags" Target="../tags/tag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39.xml"/><Relationship Id="rId10" Type="http://schemas.openxmlformats.org/officeDocument/2006/relationships/image" Target="../media/image12.png"/><Relationship Id="rId1" Type="http://schemas.openxmlformats.org/officeDocument/2006/relationships/tags" Target="../tags/tag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49.xml"/><Relationship Id="rId10" Type="http://schemas.openxmlformats.org/officeDocument/2006/relationships/image" Target="../media/image12.png"/><Relationship Id="rId1" Type="http://schemas.openxmlformats.org/officeDocument/2006/relationships/tags" Target="../tags/tag4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0.xml"/><Relationship Id="rId10" Type="http://schemas.openxmlformats.org/officeDocument/2006/relationships/image" Target="../media/image12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59375"/>
            <a:ext cx="12192000" cy="216376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/>
              <a:t>恶意代码分析与防治技术</a:t>
            </a:r>
            <a:br>
              <a:rPr lang="en-US" altLang="zh-CN" dirty="0"/>
            </a:br>
            <a:r>
              <a:rPr lang="zh-CN" altLang="en-US" sz="4400" b="1" dirty="0"/>
              <a:t>第</a:t>
            </a:r>
            <a:r>
              <a:rPr lang="en-US" altLang="zh-CN" sz="4400" b="1" dirty="0"/>
              <a:t>14</a:t>
            </a:r>
            <a:r>
              <a:rPr lang="zh-CN" altLang="en-US" sz="4400" b="1" dirty="0"/>
              <a:t>章</a:t>
            </a:r>
            <a:r>
              <a:rPr lang="en-US" altLang="zh-CN" sz="4400" b="1" dirty="0"/>
              <a:t>: </a:t>
            </a:r>
            <a:r>
              <a:rPr lang="zh-CN" altLang="en-US" sz="4400" b="1" dirty="0"/>
              <a:t>恶意代码网络行为分析</a:t>
            </a:r>
            <a:br>
              <a:rPr lang="en-US" dirty="0"/>
            </a:br>
            <a:endParaRPr lang="en-US" altLang="zh-CN" sz="3600" dirty="0"/>
          </a:p>
        </p:txBody>
      </p:sp>
      <p:sp>
        <p:nvSpPr>
          <p:cNvPr id="5" name="Title 1"/>
          <p:cNvSpPr txBox="1"/>
          <p:nvPr/>
        </p:nvSpPr>
        <p:spPr bwMode="auto">
          <a:xfrm>
            <a:off x="2895600" y="3936629"/>
            <a:ext cx="6400800" cy="130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Blip>
                <a:blip r:embed="rId1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1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1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>
              <a:spcBef>
                <a:spcPct val="0"/>
              </a:spcBef>
              <a:buClrTx/>
              <a:buNone/>
              <a:defRPr/>
            </a:pPr>
            <a:r>
              <a:rPr lang="zh-CN" altLang="en-US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王志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3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defTabSz="914400">
              <a:spcBef>
                <a:spcPct val="0"/>
              </a:spcBef>
              <a:buClrTx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zwang@nankai.edu.cn</a:t>
            </a:r>
            <a:endParaRPr lang="en-US" altLang="zh-CN" sz="3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defTabSz="914400">
              <a:spcBef>
                <a:spcPct val="0"/>
              </a:spcBef>
              <a:buClrTx/>
              <a:buNone/>
              <a:defRPr/>
            </a:pPr>
            <a:endParaRPr lang="en-US" altLang="zh-CN" sz="3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/>
          <p:nvPr/>
        </p:nvSpPr>
        <p:spPr bwMode="auto">
          <a:xfrm>
            <a:off x="3206750" y="5180013"/>
            <a:ext cx="6400800" cy="180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>
              <a:lnSpc>
                <a:spcPct val="150000"/>
              </a:lnSpc>
            </a:pPr>
            <a:r>
              <a:rPr lang="zh-CN" altLang="en-US" sz="32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南开大学 网络空间安全学院</a:t>
            </a:r>
            <a:endParaRPr lang="en-US" altLang="zh-CN" sz="3200" i="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defTabSz="914400">
              <a:lnSpc>
                <a:spcPct val="150000"/>
              </a:lnSpc>
            </a:pPr>
            <a:r>
              <a:rPr lang="en-US" altLang="zh-CN" sz="32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2023-2024</a:t>
            </a:r>
            <a:r>
              <a:rPr lang="zh-CN" altLang="en-US" sz="32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学年</a:t>
            </a:r>
            <a:endParaRPr lang="en-US" altLang="zh-CN" sz="3200" i="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网络数据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IP</a:t>
            </a:r>
            <a:r>
              <a:rPr lang="zh-CN" altLang="en-US" dirty="0"/>
              <a:t>地址</a:t>
            </a:r>
            <a:endParaRPr lang="en-US" altLang="zh-CN" dirty="0"/>
          </a:p>
          <a:p>
            <a:r>
              <a:rPr lang="en-US" altLang="zh-CN" dirty="0"/>
              <a:t>TCP</a:t>
            </a:r>
            <a:r>
              <a:rPr lang="zh-CN" altLang="en-US" dirty="0"/>
              <a:t>和</a:t>
            </a:r>
            <a:r>
              <a:rPr lang="en-US" altLang="zh-CN" dirty="0"/>
              <a:t>UDP</a:t>
            </a:r>
            <a:r>
              <a:rPr lang="zh-CN" altLang="en-US" dirty="0"/>
              <a:t>的端口号（</a:t>
            </a:r>
            <a:r>
              <a:rPr lang="en-US" altLang="zh-CN" dirty="0"/>
              <a:t>ports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域名（</a:t>
            </a:r>
            <a:r>
              <a:rPr lang="en-US" altLang="zh-CN" dirty="0"/>
              <a:t>domain names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数据包（</a:t>
            </a:r>
            <a:r>
              <a:rPr lang="en-US" altLang="zh-CN" dirty="0"/>
              <a:t>traffic content</a:t>
            </a:r>
            <a:r>
              <a:rPr lang="zh-CN" altLang="en-US" dirty="0"/>
              <a:t>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沉洞（</a:t>
            </a:r>
            <a:r>
              <a:rPr lang="en-US" altLang="zh-CN" dirty="0"/>
              <a:t> DNS Sinkhole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DNS</a:t>
            </a:r>
            <a:r>
              <a:rPr lang="zh-CN" altLang="en-US" dirty="0">
                <a:solidFill>
                  <a:srgbClr val="FF0000"/>
                </a:solidFill>
              </a:rPr>
              <a:t>沉洞</a:t>
            </a:r>
            <a:r>
              <a:rPr lang="zh-CN" altLang="en-US" dirty="0"/>
              <a:t>技术（</a:t>
            </a:r>
            <a:r>
              <a:rPr lang="en-US" altLang="zh-CN" dirty="0"/>
              <a:t>DNS Sinkhole</a:t>
            </a:r>
            <a:r>
              <a:rPr lang="zh-CN" altLang="en-US" dirty="0"/>
              <a:t>、网络沉洞、沉洞服务器、黑洞</a:t>
            </a:r>
            <a:r>
              <a:rPr lang="en-US" altLang="zh-CN" dirty="0"/>
              <a:t>DNS)</a:t>
            </a:r>
            <a:r>
              <a:rPr lang="zh-CN" altLang="en-US" dirty="0"/>
              <a:t> 是指在网络中的某一域名被判定为恶意域名后，由安全厂商或运营商将其原本解析到的</a:t>
            </a:r>
            <a:r>
              <a:rPr lang="en-US" altLang="zh-CN" dirty="0"/>
              <a:t>IP</a:t>
            </a:r>
            <a:r>
              <a:rPr lang="zh-CN" altLang="en-US" dirty="0"/>
              <a:t>地址变更到无害</a:t>
            </a:r>
            <a:r>
              <a:rPr lang="en-US" altLang="zh-CN" dirty="0"/>
              <a:t>IP</a:t>
            </a:r>
            <a:r>
              <a:rPr lang="zh-CN" altLang="en-US" dirty="0"/>
              <a:t>地址的技术。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检测、阻挡</a:t>
            </a:r>
            <a:r>
              <a:rPr lang="zh-CN" altLang="en-US" dirty="0"/>
              <a:t>有害流量、自动程序以及不需要的流量，例如控制</a:t>
            </a:r>
            <a:r>
              <a:rPr lang="en-US" altLang="zh-CN" dirty="0"/>
              <a:t>WannaCry</a:t>
            </a:r>
            <a:r>
              <a:rPr lang="zh-CN" altLang="en-US" dirty="0"/>
              <a:t>病毒的蔓延、打击僵尸网络；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监测</a:t>
            </a:r>
            <a:r>
              <a:rPr lang="zh-CN" altLang="en-US" dirty="0"/>
              <a:t>当前已经失陷的主机数量和状态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代理服务器（</a:t>
            </a:r>
            <a:r>
              <a:rPr lang="en-US" altLang="zh-CN" dirty="0"/>
              <a:t>Proxy server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代理服务器（</a:t>
            </a:r>
            <a:r>
              <a:rPr lang="en-US" altLang="zh-CN" dirty="0"/>
              <a:t>Proxy Server</a:t>
            </a:r>
            <a:r>
              <a:rPr lang="zh-CN" altLang="en-US" dirty="0"/>
              <a:t>）用来代理用户去取得网络信息</a:t>
            </a:r>
            <a:endParaRPr lang="en-US" altLang="zh-CN" dirty="0"/>
          </a:p>
          <a:p>
            <a:pPr lvl="1"/>
            <a:r>
              <a:rPr lang="zh-CN" altLang="en-US" dirty="0"/>
              <a:t>网络信息的中转站</a:t>
            </a:r>
            <a:endParaRPr lang="en-US" altLang="zh-CN" dirty="0"/>
          </a:p>
          <a:p>
            <a:pPr lvl="1"/>
            <a:r>
              <a:rPr lang="zh-CN" altLang="en-US" dirty="0"/>
              <a:t>多用户、缓存、监控、过滤</a:t>
            </a:r>
            <a:endParaRPr lang="en-US" altLang="zh-CN" dirty="0"/>
          </a:p>
        </p:txBody>
      </p:sp>
      <p:pic>
        <p:nvPicPr>
          <p:cNvPr id="1026" name="Picture 2" descr="https://gimg2.baidu.com/image_search/src=http%3A%2F%2Fcosmos-x.oss-cn-hangzhou.aliyuncs.com%2F20200106221833.png&amp;refer=http%3A%2F%2Fcosmos-x.oss-cn-hangzhou.aliyuncs.com&amp;app=2002&amp;size=f9999,10000&amp;q=a80&amp;n=0&amp;g=0n&amp;fmt=jpeg?sec=1641796642&amp;t=ea2dbab4dfc4a386b2070f58c50537b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3769995"/>
            <a:ext cx="7200900" cy="208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981076"/>
            <a:ext cx="9143999" cy="868363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Content-Based Countermeasures</a:t>
            </a:r>
            <a:endParaRPr lang="en-US" sz="4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2560" y="2168043"/>
            <a:ext cx="9448799" cy="4092575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深度数据包检测（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DPI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Packet Inspection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入侵检测系统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IDS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Intrusion Detection System)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入侵防御系统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Intrusion Prevention System)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邮件代理（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roxy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代理（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roxy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讨论：入侵检测系统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IDS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和入侵防御系统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IPS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有什么区别？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: 圆角 6"/>
          <p:cNvSpPr/>
          <p:nvPr>
            <p:custDataLst>
              <p:tags r:id="rId2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/>
            <p:cNvSpPr txBox="1"/>
            <p:nvPr>
              <p:custDataLst>
                <p:tags r:id="rId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7"/>
              </p:custDataLst>
            </p:nvPr>
          </p:nvSpPr>
          <p:spPr>
            <a:xfrm>
              <a:off x="142748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/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IDS vs IPS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入侵检测系统 </a:t>
            </a:r>
            <a:r>
              <a:rPr lang="en-US" altLang="zh-CN" dirty="0"/>
              <a:t>(IDS) 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被动</a:t>
            </a:r>
            <a:r>
              <a:rPr lang="zh-CN" altLang="en-US" dirty="0"/>
              <a:t>监听网络数据，</a:t>
            </a:r>
            <a:r>
              <a:rPr lang="zh-CN" altLang="en-US" dirty="0">
                <a:solidFill>
                  <a:srgbClr val="FF0000"/>
                </a:solidFill>
              </a:rPr>
              <a:t>旁路部署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检测可疑或恶意流量 </a:t>
            </a:r>
            <a:endParaRPr lang="zh-CN" altLang="en-US" dirty="0"/>
          </a:p>
          <a:p>
            <a:r>
              <a:rPr lang="zh-CN" altLang="en-US" dirty="0"/>
              <a:t>入侵防御系统 </a:t>
            </a:r>
            <a:r>
              <a:rPr lang="en-US" altLang="zh-CN" dirty="0"/>
              <a:t>(IPS) 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主动</a:t>
            </a:r>
            <a:r>
              <a:rPr lang="zh-CN" altLang="en-US" dirty="0"/>
              <a:t>过滤网络数据，</a:t>
            </a:r>
            <a:r>
              <a:rPr lang="zh-CN" altLang="en-US" dirty="0">
                <a:solidFill>
                  <a:srgbClr val="FF0000"/>
                </a:solidFill>
              </a:rPr>
              <a:t>串联部署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所有流量都必须通过该设备才能继续到达目的地</a:t>
            </a:r>
            <a:endParaRPr lang="en-US" altLang="zh-CN" dirty="0"/>
          </a:p>
          <a:p>
            <a:pPr lvl="1"/>
            <a:r>
              <a:rPr lang="zh-CN" altLang="en-US" dirty="0"/>
              <a:t>检测到恶意流量后，</a:t>
            </a:r>
            <a:r>
              <a:rPr lang="en-US" altLang="zh-CN" dirty="0"/>
              <a:t>IPS </a:t>
            </a:r>
            <a:r>
              <a:rPr lang="zh-CN" altLang="en-US" dirty="0"/>
              <a:t>会中断连接并丢弃会话或流量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1585" y="2160452"/>
            <a:ext cx="4839606" cy="29611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代理服务器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Email Proxy</a:t>
            </a:r>
            <a:endParaRPr lang="en-US" altLang="zh-CN" dirty="0"/>
          </a:p>
          <a:p>
            <a:r>
              <a:rPr lang="en-US" altLang="zh-CN" dirty="0"/>
              <a:t>Web Proxy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3239" y="1825625"/>
            <a:ext cx="4945522" cy="42564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Observing the Malware in Its Natural Habitat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080" y="2539918"/>
            <a:ext cx="10332720" cy="417969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Before static or dynamic analysis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alerts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packet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captures generated by malware in its original location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真实环境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实验室环境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Live-captured data is the most accurate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Some malware detects lab environments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 traffic contains information about both ends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双向网络流量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infected host and C&amp;C server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Passively monitoring traffic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more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stealthy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OPSEC (Operational Security)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Indications of Malicious Activity</a:t>
            </a:r>
            <a:endParaRPr lang="en-US" dirty="0"/>
          </a:p>
        </p:txBody>
      </p:sp>
      <p:pic>
        <p:nvPicPr>
          <p:cNvPr id="4" name="Picture 3" descr="Screen Shot 2013-11-24 at 12.52.21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2335212"/>
            <a:ext cx="7721600" cy="359410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21104"/>
            <a:ext cx="10515600" cy="7620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05854"/>
            <a:ext cx="10515600" cy="209544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OPSEC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运营安全（</a:t>
            </a:r>
            <a:r>
              <a:rPr lang="en-US" altLang="zh-CN" dirty="0"/>
              <a:t>OPSEC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OPSEC</a:t>
            </a:r>
            <a:r>
              <a:rPr lang="zh-CN" altLang="en-US" dirty="0"/>
              <a:t>是</a:t>
            </a:r>
            <a:r>
              <a:rPr lang="zh-CN" altLang="en-US" dirty="0">
                <a:solidFill>
                  <a:srgbClr val="FF0000"/>
                </a:solidFill>
              </a:rPr>
              <a:t>风险管理</a:t>
            </a:r>
            <a:r>
              <a:rPr lang="zh-CN" altLang="en-US" dirty="0"/>
              <a:t>中使用的一种策略，从</a:t>
            </a:r>
            <a:r>
              <a:rPr lang="zh-CN" altLang="en-US" dirty="0">
                <a:solidFill>
                  <a:srgbClr val="FF0000"/>
                </a:solidFill>
              </a:rPr>
              <a:t>竞争对手或敌人的角度</a:t>
            </a:r>
            <a:r>
              <a:rPr lang="zh-CN" altLang="en-US" dirty="0"/>
              <a:t>查看操作或项目。</a:t>
            </a:r>
            <a:endParaRPr lang="en-US" altLang="zh-CN" dirty="0"/>
          </a:p>
          <a:p>
            <a:r>
              <a:rPr lang="en-US" altLang="zh-CN" dirty="0"/>
              <a:t>If attackers are aware of investigation, attackers may change tactics and effectively disappear.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OPSEC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Preventing adversaries from obtaining sensitive information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Running malware at home may alert attackers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Who expected it to be run in a company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Investigate vs.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eveal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Different from advance static analysis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Reveal personal details about investigator to the attacker.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（个人信息泄露）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 Investigative Activity</a:t>
            </a:r>
            <a:endParaRPr lang="en-US" sz="4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420" y="2253753"/>
            <a:ext cx="10279380" cy="4031437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Send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spear-phishing email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 a link to a specific individual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Watch for access attempts outside the expected geographic area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 an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exploit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that logs infections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a blog comment, Twitter, etc.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Embed an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unused domain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malware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Watch for attempts to resolve the domain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Safely Investigate an Attacker Online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219200" y="642937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如何避免在分析恶意代码的过程中被攻击者发现？</a:t>
            </a:r>
            <a:endParaRPr lang="zh-CN" altLang="en-US" sz="2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6" name="矩形: 圆角 5"/>
          <p:cNvSpPr/>
          <p:nvPr>
            <p:custDataLst>
              <p:tags r:id="rId2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600">
                <a:solidFill>
                  <a:srgbClr val="F84F4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正常使用主观题需</a:t>
            </a:r>
            <a:r>
              <a:rPr lang="en-US" altLang="zh-CN" sz="1600">
                <a:solidFill>
                  <a:srgbClr val="F84F4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2.0</a:t>
            </a:r>
            <a:r>
              <a:rPr lang="zh-CN" altLang="en-US" sz="1600">
                <a:solidFill>
                  <a:srgbClr val="F84F4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以上版本雨课堂</a:t>
            </a:r>
            <a:endParaRPr lang="zh-CN" altLang="en-US" sz="1600">
              <a:solidFill>
                <a:srgbClr val="F84F41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7" name="TitleBackground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" name="ColorBlock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微软雅黑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142748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微软雅黑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微软雅黑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/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间接策略（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Indirection Tactics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Proxy server, Tor, Web-based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anonymizer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 subtle—it's obvious that you are hiding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a dedicated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research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Hide its location with a cellular or VPN connection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an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ephemeral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cloud machine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Such as an Amazon E2C virtual machine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搜索引擎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Search Engines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Usually safe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the domain was previously unknown to the search engine, it may be crawled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Clicking results still activates secondary links on the site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Even opening cached resources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Getting IP Address and Domain Information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creen Shot 2013-11-24 at 7.36.31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575" y="2110988"/>
            <a:ext cx="7327900" cy="430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981076"/>
            <a:ext cx="9143999" cy="868363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Command-Line vs. Web-Based Lookups</a:t>
            </a:r>
            <a:endParaRPr lang="en-US" sz="3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5390" y="2164399"/>
            <a:ext cx="9761220" cy="2765742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Command-Line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whois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can be used, but they will expose your IP address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Web-Based 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Websites that do the query for you provide anonymity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May give more information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1181" y="839472"/>
            <a:ext cx="7345362" cy="868363"/>
          </a:xfrm>
        </p:spPr>
        <p:txBody>
          <a:bodyPr/>
          <a:lstStyle/>
          <a:p>
            <a:r>
              <a:rPr lang="en-US" dirty="0" err="1"/>
              <a:t>RobTex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780" y="2232660"/>
            <a:ext cx="3477843" cy="3893504"/>
          </a:xfrm>
        </p:spPr>
        <p:txBody>
          <a:bodyPr/>
          <a:lstStyle/>
          <a:p>
            <a:r>
              <a:rPr lang="en-US" dirty="0"/>
              <a:t>Finds multiple domain names that point to a single IP address</a:t>
            </a:r>
            <a:endParaRPr lang="en-US" dirty="0"/>
          </a:p>
          <a:p>
            <a:r>
              <a:rPr lang="en-US" dirty="0"/>
              <a:t>Checks blacklists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6833" y="1906621"/>
            <a:ext cx="5170836" cy="40029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41309" y="1825625"/>
            <a:ext cx="6509382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VirusTotal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1834" y="1825625"/>
            <a:ext cx="6168611" cy="43513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465" y="1757363"/>
            <a:ext cx="4377984" cy="441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Content-Based Network Countermeasures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网络流量中有哪些内容（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）可以用来检测恶意代码的网络行为？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矩形: 圆角 5"/>
          <p:cNvSpPr/>
          <p:nvPr>
            <p:custDataLst>
              <p:tags r:id="rId2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600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正常使用主观题需</a:t>
            </a:r>
            <a:r>
              <a:rPr lang="en-US" altLang="zh-CN" sz="1600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2.0</a:t>
            </a:r>
            <a:r>
              <a:rPr lang="zh-CN" altLang="en-US" sz="1600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以上版本雨课堂</a:t>
            </a:r>
            <a:endParaRPr lang="zh-CN" altLang="en-US" sz="1600">
              <a:solidFill>
                <a:srgbClr val="F84F4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7" name="TitleBackground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142748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/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Intrusion Detection with Snort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Rule-based detection, can use:</a:t>
            </a:r>
            <a:endParaRPr lang="en-US" dirty="0"/>
          </a:p>
          <a:p>
            <a:pPr lvl="1"/>
            <a:r>
              <a:rPr lang="en-US" dirty="0"/>
              <a:t>TCP or IP headers</a:t>
            </a:r>
            <a:endParaRPr lang="en-US" dirty="0"/>
          </a:p>
          <a:p>
            <a:pPr lvl="1"/>
            <a:r>
              <a:rPr lang="en-US" dirty="0"/>
              <a:t>Size of payload</a:t>
            </a:r>
            <a:endParaRPr lang="en-US" dirty="0"/>
          </a:p>
          <a:p>
            <a:pPr lvl="1"/>
            <a:r>
              <a:rPr lang="en-US" dirty="0"/>
              <a:t>Connection state (such as ESTABLISHED)</a:t>
            </a:r>
            <a:endParaRPr lang="en-US" dirty="0"/>
          </a:p>
          <a:p>
            <a:pPr lvl="1"/>
            <a:r>
              <a:rPr lang="en-US" dirty="0"/>
              <a:t>Layer 7 payload data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8154" y="739550"/>
            <a:ext cx="7345362" cy="868363"/>
          </a:xfrm>
        </p:spPr>
        <p:txBody>
          <a:bodyPr>
            <a:normAutofit fontScale="90000"/>
          </a:bodyPr>
          <a:lstStyle/>
          <a:p>
            <a:r>
              <a:rPr lang="en-US" dirty="0"/>
              <a:t>Snort Rule to Block HTTP Traffic by User-Agent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74388" y="552651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creen Shot 2013-11-24 at 1.57.02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225" y="3074097"/>
            <a:ext cx="6265550" cy="3589206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7" name="Picture 6" descr="Screen Shot 2013-11-24 at 1.55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008" y="2000932"/>
            <a:ext cx="8403983" cy="680145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 Deeper Look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849439"/>
            <a:ext cx="5070363" cy="4525963"/>
          </a:xfrm>
        </p:spPr>
        <p:txBody>
          <a:bodyPr/>
          <a:lstStyle/>
          <a:p>
            <a:r>
              <a:rPr lang="en-US" dirty="0"/>
              <a:t>Running the malware several times shows these User-Agent strings</a:t>
            </a:r>
            <a:endParaRPr lang="en-US" dirty="0"/>
          </a:p>
          <a:p>
            <a:r>
              <a:rPr lang="en-US" dirty="0"/>
              <a:t>Rules can be fine-tuned to capture the malware without false positives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3-11-24 at 6.22.08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328134"/>
            <a:ext cx="2667000" cy="330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Combining Dynamic and Static Analysis Techniques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如何进一步提升恶意代码网络行为的特征质量，例如特征的准确度和持续性？</a:t>
            </a:r>
            <a:endParaRPr lang="en-US" altLang="zh-CN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2800" dirty="0"/>
              <a:t>more accurate and longer-lasting signature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矩形: 圆角 5"/>
          <p:cNvSpPr/>
          <p:nvPr>
            <p:custDataLst>
              <p:tags r:id="rId2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600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正常使用主观题需</a:t>
            </a:r>
            <a:r>
              <a:rPr lang="en-US" altLang="zh-CN" sz="1600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2.0</a:t>
            </a:r>
            <a:r>
              <a:rPr lang="zh-CN" altLang="en-US" sz="1600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以上版本雨课堂</a:t>
            </a:r>
            <a:endParaRPr lang="zh-CN" altLang="en-US" sz="1600">
              <a:solidFill>
                <a:srgbClr val="F84F4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7" name="TitleBackground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142748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/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981076"/>
            <a:ext cx="9144000" cy="8683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Two Objectives of Deeper Analysis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4346" y="1989139"/>
            <a:ext cx="8739150" cy="409257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coverage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functionality</a:t>
            </a:r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 dynamic analysis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Provide new inputs to drive the malware down unused paths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iNetSim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or custom scripts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Understanding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functionality, including inputs and outputs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Static analysis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finds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and how content is generated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Dynamic analysis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confirms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expected behavior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Effective and Robust Signature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Differentiate between </a:t>
            </a:r>
            <a:r>
              <a:rPr lang="en-US" altLang="zh-CN" dirty="0">
                <a:solidFill>
                  <a:srgbClr val="FF0000"/>
                </a:solidFill>
              </a:rPr>
              <a:t>regular traffic </a:t>
            </a:r>
            <a:r>
              <a:rPr lang="en-US" altLang="zh-CN" dirty="0"/>
              <a:t>and the </a:t>
            </a:r>
            <a:r>
              <a:rPr lang="en-US" altLang="zh-CN" dirty="0">
                <a:solidFill>
                  <a:srgbClr val="FF0000"/>
                </a:solidFill>
              </a:rPr>
              <a:t>traffic associated with malware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Why this is a big challenge ? 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/>
              <a:t>The evolution of malware is rapid.</a:t>
            </a:r>
            <a:endParaRPr lang="en-US" altLang="zh-CN" dirty="0"/>
          </a:p>
          <a:p>
            <a:pPr lvl="1"/>
            <a:r>
              <a:rPr lang="en-US" altLang="zh-CN" dirty="0"/>
              <a:t>Mimic Existing Protocols, Use Existing Infrastructure, Leveraging Client-Initiated Beaconing</a:t>
            </a:r>
            <a:endParaRPr lang="en-US" altLang="zh-CN" dirty="0"/>
          </a:p>
          <a:p>
            <a:endParaRPr lang="zh-CN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17903" y="1825625"/>
            <a:ext cx="8356194" cy="461408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Hiding in Plain Sight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Attackers mimic existing protocols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Often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DNS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no more IRC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 for beaconing (request for instructions)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 hides the nature and intent of communications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Information can be transmitted in DNS requests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example, in long domain names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www.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thepasswordisflapjack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.maliciousdomain.com.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940660"/>
            <a:ext cx="8229600" cy="940660"/>
          </a:xfrm>
        </p:spPr>
        <p:txBody>
          <a:bodyPr/>
          <a:lstStyle/>
          <a:p>
            <a:r>
              <a:rPr lang="en-US" dirty="0"/>
              <a:t>GET and POST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44" y="1946501"/>
            <a:ext cx="3604216" cy="325033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GET for request</a:t>
            </a:r>
            <a:endParaRPr lang="en-US" dirty="0"/>
          </a:p>
          <a:p>
            <a:r>
              <a:rPr lang="en-US" dirty="0"/>
              <a:t>POST for send</a:t>
            </a:r>
            <a:endParaRPr lang="en-US" dirty="0"/>
          </a:p>
          <a:p>
            <a:r>
              <a:rPr lang="en-US" dirty="0"/>
              <a:t>Used to send a command prompt followed by a directory listing</a:t>
            </a:r>
            <a:endParaRPr lang="en-US" dirty="0"/>
          </a:p>
        </p:txBody>
      </p:sp>
      <p:pic>
        <p:nvPicPr>
          <p:cNvPr id="4" name="Picture 3" descr="Screen Shot 2013-11-24 at 6.30.31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244" y="2251301"/>
            <a:ext cx="7657732" cy="4209404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Early malware used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strange User-Agent strings</a:t>
            </a:r>
            <a:endParaRPr lang="en-US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made it easy to block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Valid user agent: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Screen Shot 2013-11-24 at 6.33.56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687" y="4260587"/>
            <a:ext cx="8326626" cy="72844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Possible User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Malware alternates between these to defeat detection</a:t>
            </a:r>
            <a:endParaRPr lang="en-US" dirty="0"/>
          </a:p>
        </p:txBody>
      </p:sp>
      <p:pic>
        <p:nvPicPr>
          <p:cNvPr id="4" name="Picture 3" descr="Screen Shot 2013-11-24 at 6.34.46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41" y="3238112"/>
            <a:ext cx="8508918" cy="1026143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 Existing Infrastructure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 server only servicing malware requests, it will be more vulnerable to detection</a:t>
            </a:r>
            <a:endParaRPr lang="en-US" altLang="zh-CN" dirty="0"/>
          </a:p>
          <a:p>
            <a:r>
              <a:rPr lang="en-US" altLang="zh-CN" dirty="0"/>
              <a:t>Use a server used for </a:t>
            </a:r>
            <a:r>
              <a:rPr lang="en-US" altLang="zh-CN" dirty="0">
                <a:solidFill>
                  <a:srgbClr val="FF0000"/>
                </a:solidFill>
              </a:rPr>
              <a:t>legitimate purposes</a:t>
            </a:r>
            <a:r>
              <a:rPr lang="en-US" altLang="zh-CN" dirty="0"/>
              <a:t> to cloak malicious uses.</a:t>
            </a:r>
            <a:endParaRPr lang="en-US" altLang="zh-CN" dirty="0"/>
          </a:p>
          <a:p>
            <a:pPr lvl="1"/>
            <a:r>
              <a:rPr lang="en-US" altLang="zh-CN" dirty="0"/>
              <a:t>Investigation of the IP address will also reveal the legitimate uses.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Attackers Use Existing Infrastructure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Botnet commands concealed in source code of a Web page</a:t>
            </a:r>
            <a:endParaRPr lang="en-US" dirty="0"/>
          </a:p>
        </p:txBody>
      </p:sp>
      <p:pic>
        <p:nvPicPr>
          <p:cNvPr id="4" name="Picture 3" descr="Screen Shot 2013-11-24 at 6.35.42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251" y="2728337"/>
            <a:ext cx="8185497" cy="3290549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5" name="矩形 4"/>
          <p:cNvSpPr/>
          <p:nvPr/>
        </p:nvSpPr>
        <p:spPr>
          <a:xfrm>
            <a:off x="1684020" y="5234940"/>
            <a:ext cx="3817620" cy="297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Leveraging Client-initiated Beaconing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Hosts behind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NATs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proxy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servers have a concealed IP address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Makes it difficult for attackers to know which bot is phoning home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Beacon identifies host with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unique identifier</a:t>
            </a:r>
            <a:endParaRPr lang="en-US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Such as an encoded string with basic information about the host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Surrounding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Malware beacon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standard User-Agent using IE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3-11-24 at 6.39.22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0" y="2513013"/>
            <a:ext cx="8267700" cy="21209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190" y="5559742"/>
            <a:ext cx="7627620" cy="88828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69720" y="3280410"/>
            <a:ext cx="8717280" cy="369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Understanding Surrounding Code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Running the malware a couple more times. </a:t>
            </a:r>
            <a:endParaRPr lang="en-US" altLang="zh-CN" dirty="0"/>
          </a:p>
          <a:p>
            <a:r>
              <a:rPr lang="en-US" altLang="zh-CN" dirty="0"/>
              <a:t>URIs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Static analysis </a:t>
            </a:r>
            <a:r>
              <a:rPr lang="en-US" altLang="zh-CN" dirty="0"/>
              <a:t>can be used to figure out exactly how the request is being created.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4" descr="Screen Shot 2013-11-24 at 6.40.48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324" y="2827972"/>
            <a:ext cx="8267700" cy="144780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Networking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7940" y="1825625"/>
            <a:ext cx="4754880" cy="435133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HTTPOpenRequest</a:t>
            </a:r>
            <a:r>
              <a:rPr lang="en-US" dirty="0"/>
              <a:t> parameter is the </a:t>
            </a:r>
            <a:r>
              <a:rPr lang="en-US" dirty="0">
                <a:solidFill>
                  <a:srgbClr val="FF0000"/>
                </a:solidFill>
              </a:rPr>
              <a:t>URI</a:t>
            </a:r>
            <a:r>
              <a:rPr lang="en-US" dirty="0"/>
              <a:t> path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URI</a:t>
            </a:r>
            <a:r>
              <a:rPr lang="en-US" dirty="0"/>
              <a:t> are generated</a:t>
            </a:r>
            <a:endParaRPr lang="en-US" dirty="0"/>
          </a:p>
          <a:p>
            <a:r>
              <a:rPr lang="en-US" dirty="0"/>
              <a:t>from calls to GetTickCount, Random, and </a:t>
            </a:r>
            <a:r>
              <a:rPr lang="en-US" dirty="0" err="1"/>
              <a:t>gethostbyname</a:t>
            </a:r>
            <a:r>
              <a:rPr lang="en-US" dirty="0"/>
              <a:t>.</a:t>
            </a:r>
            <a:endParaRPr lang="en-US" dirty="0"/>
          </a:p>
        </p:txBody>
      </p:sp>
      <p:pic>
        <p:nvPicPr>
          <p:cNvPr id="4" name="Picture 3" descr="Screen Shot 2013-11-24 at 6.54.03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7" y="1825625"/>
            <a:ext cx="5765800" cy="492760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网络钓鱼（</a:t>
            </a:r>
            <a:r>
              <a:rPr lang="en-US" altLang="zh-CN" dirty="0"/>
              <a:t>Phishing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34472"/>
            <a:ext cx="10515600" cy="4333643"/>
          </a:xfrm>
        </p:spPr>
      </p:pic>
      <p:sp>
        <p:nvSpPr>
          <p:cNvPr id="6" name="矩形 5"/>
          <p:cNvSpPr/>
          <p:nvPr/>
        </p:nvSpPr>
        <p:spPr>
          <a:xfrm>
            <a:off x="6663447" y="3132306"/>
            <a:ext cx="1892030" cy="2431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Sources of Network Content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480" y="1976633"/>
            <a:ext cx="10309859" cy="4092575"/>
          </a:xfrm>
        </p:spPr>
        <p:txBody>
          <a:bodyPr>
            <a:normAutofit/>
          </a:bodyPr>
          <a:lstStyle/>
          <a:p>
            <a:r>
              <a:rPr lang="en-US" altLang="zh-CN" dirty="0"/>
              <a:t>The hard-coded data from the malware are most valuable for signature generation </a:t>
            </a:r>
            <a:endParaRPr lang="en-US" altLang="zh-CN" dirty="0"/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Require knowledge of the origin of each piece of network content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Sources of Network 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1807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Random data</a:t>
            </a:r>
            <a:endParaRPr lang="en-US" altLang="zh-CN" dirty="0"/>
          </a:p>
          <a:p>
            <a:r>
              <a:rPr lang="en-US" altLang="zh-CN" dirty="0"/>
              <a:t>Data from networking libraries</a:t>
            </a:r>
            <a:endParaRPr lang="en-US" altLang="zh-CN" dirty="0"/>
          </a:p>
          <a:p>
            <a:pPr lvl="1"/>
            <a:r>
              <a:rPr lang="en-US" altLang="zh-CN" dirty="0"/>
              <a:t>Such as the GET created from a call to </a:t>
            </a:r>
            <a:r>
              <a:rPr lang="en-US" altLang="zh-CN" dirty="0" err="1"/>
              <a:t>HTTPSendRequest</a:t>
            </a:r>
            <a:endParaRPr lang="en-US" altLang="zh-CN" dirty="0"/>
          </a:p>
          <a:p>
            <a:r>
              <a:rPr lang="en-US" altLang="zh-CN" dirty="0"/>
              <a:t>Hard-coded data</a:t>
            </a:r>
            <a:endParaRPr lang="en-US" altLang="zh-CN" dirty="0"/>
          </a:p>
          <a:p>
            <a:r>
              <a:rPr lang="en-US" altLang="zh-CN" dirty="0"/>
              <a:t>Data about the host and its configuration</a:t>
            </a:r>
            <a:endParaRPr lang="en-US" altLang="zh-CN" dirty="0"/>
          </a:p>
          <a:p>
            <a:pPr lvl="1"/>
            <a:r>
              <a:rPr lang="en-US" altLang="zh-CN" dirty="0"/>
              <a:t>Hostname, current time, CPU speed</a:t>
            </a:r>
            <a:endParaRPr lang="en-US" altLang="zh-CN" dirty="0"/>
          </a:p>
          <a:p>
            <a:r>
              <a:rPr lang="en-US" altLang="zh-CN" dirty="0"/>
              <a:t>Data received from other sources</a:t>
            </a:r>
            <a:endParaRPr lang="en-US" altLang="zh-CN" dirty="0"/>
          </a:p>
          <a:p>
            <a:pPr lvl="1"/>
            <a:r>
              <a:rPr lang="en-US" altLang="zh-CN" dirty="0"/>
              <a:t>Remote server, file system, keystrokes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Hard-Coded vs. Ephemeral Data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Malware using lower-level networking APIs such as Winsock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Requires more manually-generated content to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mimic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common traffic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More hard-coded data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Likely the author makes a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mistake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that leaves a signature in the network traffic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May misspell a word like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Mozilla(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Mozila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MoZilla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URI is Generated</a:t>
            </a:r>
            <a:endParaRPr lang="en-US" dirty="0"/>
          </a:p>
        </p:txBody>
      </p:sp>
      <p:pic>
        <p:nvPicPr>
          <p:cNvPr id="4" name="Picture 3" descr="Screen Shot 2013-11-24 at 7.01.24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708" y="3429000"/>
            <a:ext cx="7975600" cy="7747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5" name="Picture 4" descr="Screen Shot 2013-11-24 at 6.40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658" y="1854585"/>
            <a:ext cx="8267700" cy="1447800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3" name="矩形 2"/>
          <p:cNvSpPr/>
          <p:nvPr/>
        </p:nvSpPr>
        <p:spPr>
          <a:xfrm>
            <a:off x="2412683" y="4357448"/>
            <a:ext cx="812165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bytes to its ASCII decimal form (for example, the character </a:t>
            </a:r>
            <a:r>
              <a:rPr lang="en-US" altLang="zh-C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becomes 97).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an effective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URI.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Identifying and Leveraging the Encoding Steps</a:t>
            </a:r>
            <a:endParaRPr lang="en-US" dirty="0"/>
          </a:p>
        </p:txBody>
      </p:sp>
      <p:pic>
        <p:nvPicPr>
          <p:cNvPr id="4" name="Picture 3" descr="Screen Shot 2013-11-24 at 7.03.10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89945"/>
            <a:ext cx="8509000" cy="3454400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5" name="矩形 4"/>
          <p:cNvSpPr/>
          <p:nvPr/>
        </p:nvSpPr>
        <p:spPr>
          <a:xfrm>
            <a:off x="1772920" y="4987290"/>
            <a:ext cx="8717280" cy="864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Signature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 excessive complexity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Slows down the IDS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Include enough detail to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eliminate false positives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Screen Shot 2013-11-24 at 7.06.28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132622"/>
            <a:ext cx="8229600" cy="1455061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5" name="矩形 4"/>
          <p:cNvSpPr/>
          <p:nvPr/>
        </p:nvSpPr>
        <p:spPr>
          <a:xfrm>
            <a:off x="1737360" y="4610100"/>
            <a:ext cx="8717280" cy="718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Parsing 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communication in two directions</a:t>
            </a:r>
            <a:endParaRPr lang="en-US" dirty="0"/>
          </a:p>
          <a:p>
            <a:pPr lvl="1"/>
            <a:r>
              <a:rPr lang="en-US" dirty="0"/>
              <a:t>The traffic that the malware generates</a:t>
            </a:r>
            <a:endParaRPr lang="en-US" dirty="0"/>
          </a:p>
          <a:p>
            <a:pPr lvl="1"/>
            <a:r>
              <a:rPr lang="en-US" dirty="0"/>
              <a:t>The traffic that the malware receives</a:t>
            </a:r>
            <a:endParaRPr lang="en-US" dirty="0"/>
          </a:p>
          <a:p>
            <a:r>
              <a:rPr lang="en-US" dirty="0"/>
              <a:t>Malware strings and the Web page comments both include the common string </a:t>
            </a:r>
            <a:r>
              <a:rPr lang="en-US" b="1" dirty="0" err="1"/>
              <a:t>adsrv</a:t>
            </a:r>
            <a:r>
              <a:rPr lang="en-US" b="1" dirty="0"/>
              <a:t>?</a:t>
            </a:r>
            <a:endParaRPr lang="en-US" dirty="0"/>
          </a:p>
        </p:txBody>
      </p:sp>
      <p:pic>
        <p:nvPicPr>
          <p:cNvPr id="4" name="Picture 3" descr="Screen Shot 2013-11-24 at 7.09.05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722" y="5213099"/>
            <a:ext cx="6903956" cy="963864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540" y="1600201"/>
            <a:ext cx="3395436" cy="4525963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Deep analysis to find potential additional elements</a:t>
            </a:r>
            <a:endParaRPr lang="en-US" altLang="zh-CN" dirty="0"/>
          </a:p>
          <a:p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Parser looks for 3 elements</a:t>
            </a:r>
            <a:endParaRPr lang="en-US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&lt;!—</a:t>
            </a:r>
            <a:endParaRPr lang="en-US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en-US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--&gt;</a:t>
            </a:r>
            <a:endParaRPr lang="en-US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Screen Shot 2013-11-24 at 7.09.48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358" y="1188622"/>
            <a:ext cx="5846255" cy="5669378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1-24 at 7.11.21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834" y="1786079"/>
            <a:ext cx="8088387" cy="3498203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five possible commands</a:t>
            </a:r>
            <a:endParaRPr lang="en-US" dirty="0"/>
          </a:p>
          <a:p>
            <a:r>
              <a:rPr lang="en-US" dirty="0"/>
              <a:t>These will work, but any change in the malware will </a:t>
            </a:r>
            <a:r>
              <a:rPr lang="en-US" dirty="0">
                <a:solidFill>
                  <a:srgbClr val="FF0000"/>
                </a:solidFill>
              </a:rPr>
              <a:t>evade</a:t>
            </a:r>
            <a:r>
              <a:rPr lang="en-US" dirty="0"/>
              <a:t> them</a:t>
            </a:r>
            <a:endParaRPr lang="en-US" dirty="0"/>
          </a:p>
        </p:txBody>
      </p:sp>
      <p:pic>
        <p:nvPicPr>
          <p:cNvPr id="4" name="Picture 3" descr="Screen Shot 2013-11-24 at 7.12.11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799" y="4096219"/>
            <a:ext cx="4902200" cy="170180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本章知识点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网络应对措施（</a:t>
            </a:r>
            <a:r>
              <a:rPr lang="en-US" altLang="zh-CN" dirty="0"/>
              <a:t>Network Countermeasures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网络事件调查（</a:t>
            </a:r>
            <a:r>
              <a:rPr lang="en-US" altLang="zh-CN" dirty="0"/>
              <a:t>Safely Investigate an Attacker Online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基于内容的防治（</a:t>
            </a:r>
            <a:r>
              <a:rPr lang="en-US" altLang="zh-CN" dirty="0"/>
              <a:t>Content-Based Network Countermeasures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动静结合分析（</a:t>
            </a:r>
            <a:r>
              <a:rPr lang="en-US" altLang="zh-CN" dirty="0"/>
              <a:t>Combining Dynamic and Static Analysis Techniques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攻击者角度分析（</a:t>
            </a:r>
            <a:r>
              <a:rPr lang="en-US" altLang="zh-CN" dirty="0"/>
              <a:t>Understanding the Attacker’s Perspective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Targeting Multiple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are more general</a:t>
            </a:r>
            <a:endParaRPr lang="en-US" dirty="0"/>
          </a:p>
          <a:p>
            <a:r>
              <a:rPr lang="en-US" dirty="0"/>
              <a:t>The first one accepts any Base64 in a comment with the </a:t>
            </a:r>
            <a:r>
              <a:rPr lang="en-US" dirty="0" err="1"/>
              <a:t>adsrv</a:t>
            </a:r>
            <a:r>
              <a:rPr lang="en-US" dirty="0"/>
              <a:t> prefix</a:t>
            </a:r>
            <a:endParaRPr lang="en-US" dirty="0"/>
          </a:p>
        </p:txBody>
      </p:sp>
      <p:pic>
        <p:nvPicPr>
          <p:cNvPr id="4" name="Picture 3" descr="Screen Shot 2013-11-24 at 7.14.55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720" y="4026835"/>
            <a:ext cx="8222080" cy="1721628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General Signatures</a:t>
            </a:r>
            <a:endParaRPr lang="en-US" dirty="0"/>
          </a:p>
        </p:txBody>
      </p:sp>
      <p:pic>
        <p:nvPicPr>
          <p:cNvPr id="4" name="Picture 3" descr="Screen Shot 2013-11-24 at 7.16.51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726" y="2949353"/>
            <a:ext cx="8055024" cy="959294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Understanding the Attacker's Perspective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Rules of Thumb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高质量的特征：从攻击者角度，绕过比较困难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Focus on elements of the protocol that are part of both end points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Look for elements that use code on both the client and server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will be hard for the attacker to change them both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Rules of Thumb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Focus on elements of the protocol known to be part of a </a:t>
            </a:r>
            <a:r>
              <a:rPr lang="en-US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Such as a User-Agent that identifies bot traffic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Again, it would require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updating both ends to change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 elements of the protocol that are not immediately apparent in traffic</a:t>
            </a:r>
            <a:endParaRPr lang="en-US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will be less likely to be used by other, sloppy, defenders who leak info to the attacker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本章知识点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网络应对措施（</a:t>
            </a:r>
            <a:r>
              <a:rPr lang="en-US" altLang="zh-CN" dirty="0"/>
              <a:t>Network Countermeasures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网络事件调查（</a:t>
            </a:r>
            <a:r>
              <a:rPr lang="en-US" altLang="zh-CN" dirty="0"/>
              <a:t>Safely Investigate an Attacker Online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基于内容的防治（</a:t>
            </a:r>
            <a:r>
              <a:rPr lang="en-US" altLang="zh-CN" dirty="0"/>
              <a:t>Content-Based Network Countermeasures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动静结合分析（</a:t>
            </a:r>
            <a:r>
              <a:rPr lang="en-US" altLang="zh-CN" dirty="0"/>
              <a:t>Combining Dynamic and Static Analysis Techniques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攻击者角度分析（</a:t>
            </a:r>
            <a:r>
              <a:rPr lang="en-US" altLang="zh-CN" dirty="0"/>
              <a:t>Understanding the Attacker’s Perspective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59375"/>
            <a:ext cx="12192000" cy="216376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/>
              <a:t>恶意代码分析与防治技术</a:t>
            </a:r>
            <a:br>
              <a:rPr lang="en-US" altLang="zh-CN" dirty="0"/>
            </a:br>
            <a:r>
              <a:rPr lang="zh-CN" altLang="en-US" sz="4400" b="1" dirty="0"/>
              <a:t>第</a:t>
            </a:r>
            <a:r>
              <a:rPr lang="en-US" altLang="zh-CN" sz="4400" b="1" dirty="0"/>
              <a:t>14</a:t>
            </a:r>
            <a:r>
              <a:rPr lang="zh-CN" altLang="en-US" sz="4400" b="1" dirty="0"/>
              <a:t>章</a:t>
            </a:r>
            <a:r>
              <a:rPr lang="en-US" altLang="zh-CN" sz="4400" b="1" dirty="0"/>
              <a:t>: </a:t>
            </a:r>
            <a:r>
              <a:rPr lang="zh-CN" altLang="en-US" sz="4400" b="1" dirty="0"/>
              <a:t>恶意代码网络行为分析</a:t>
            </a:r>
            <a:br>
              <a:rPr lang="en-US" dirty="0"/>
            </a:br>
            <a:endParaRPr lang="en-US" altLang="zh-CN" sz="3600" dirty="0"/>
          </a:p>
        </p:txBody>
      </p:sp>
      <p:sp>
        <p:nvSpPr>
          <p:cNvPr id="5" name="Title 1"/>
          <p:cNvSpPr txBox="1"/>
          <p:nvPr/>
        </p:nvSpPr>
        <p:spPr bwMode="auto">
          <a:xfrm>
            <a:off x="2895600" y="3936629"/>
            <a:ext cx="6400800" cy="130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Blip>
                <a:blip r:embed="rId1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Blip>
                <a:blip r:embed="rId1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1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1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>
              <a:spcBef>
                <a:spcPct val="0"/>
              </a:spcBef>
              <a:buClrTx/>
              <a:buNone/>
              <a:defRPr/>
            </a:pPr>
            <a:r>
              <a:rPr lang="zh-CN" altLang="en-US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王志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3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defTabSz="914400">
              <a:spcBef>
                <a:spcPct val="0"/>
              </a:spcBef>
              <a:buClrTx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zwang@nankai.edu.cn</a:t>
            </a:r>
            <a:endParaRPr lang="en-US" altLang="zh-CN" sz="3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defTabSz="914400">
              <a:spcBef>
                <a:spcPct val="0"/>
              </a:spcBef>
              <a:buClrTx/>
              <a:buNone/>
              <a:defRPr/>
            </a:pPr>
            <a:endParaRPr lang="en-US" altLang="zh-CN" sz="3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/>
          <p:nvPr/>
        </p:nvSpPr>
        <p:spPr bwMode="auto">
          <a:xfrm>
            <a:off x="3206750" y="5180013"/>
            <a:ext cx="6400800" cy="180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>
              <a:lnSpc>
                <a:spcPct val="150000"/>
              </a:lnSpc>
            </a:pPr>
            <a:r>
              <a:rPr lang="zh-CN" altLang="en-US" sz="32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南开大学 网络空间安全学院</a:t>
            </a:r>
            <a:endParaRPr lang="en-US" altLang="zh-CN" sz="3200" i="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defTabSz="914400">
              <a:lnSpc>
                <a:spcPct val="150000"/>
              </a:lnSpc>
            </a:pPr>
            <a:r>
              <a:rPr lang="en-US" altLang="zh-CN" sz="32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2023-2024</a:t>
            </a:r>
            <a:r>
              <a:rPr lang="zh-CN" altLang="en-US" sz="32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学年</a:t>
            </a:r>
            <a:endParaRPr lang="en-US" altLang="zh-CN" sz="3200" i="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网络应对措施</a:t>
            </a:r>
            <a:br>
              <a:rPr lang="en-US" altLang="zh-CN" dirty="0"/>
            </a:br>
            <a:r>
              <a:rPr lang="en-US" altLang="zh-CN" dirty="0"/>
              <a:t>Network Countermeasures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针对恶意代码的网络行为，目前有哪些检测工具？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6" name="矩形: 圆角 5"/>
          <p:cNvSpPr/>
          <p:nvPr>
            <p:custDataLst>
              <p:tags r:id="rId2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600">
                <a:solidFill>
                  <a:srgbClr val="F84F4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正常使用主观题需</a:t>
            </a:r>
            <a:r>
              <a:rPr lang="en-US" altLang="zh-CN" sz="1600">
                <a:solidFill>
                  <a:srgbClr val="F84F4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2.0</a:t>
            </a:r>
            <a:r>
              <a:rPr lang="zh-CN" altLang="en-US" sz="1600">
                <a:solidFill>
                  <a:srgbClr val="F84F4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以上版本雨课堂</a:t>
            </a:r>
            <a:endParaRPr lang="zh-CN" altLang="en-US" sz="1600">
              <a:solidFill>
                <a:srgbClr val="F84F4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7" name="TitleBackground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ColorBlock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</p:txBody>
        </p:sp>
        <p:sp>
          <p:nvSpPr>
            <p:cNvPr id="10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142748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/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921993"/>
            <a:ext cx="9144000" cy="868363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Common Network Countermeasures</a:t>
            </a:r>
            <a:endParaRPr lang="en-US" sz="3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防火墙、路由器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Filtering with firewalls and routers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 IP address, TCP and UDP ports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DNS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服务器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DNS Servers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Resolve malicious domain names to an internal host (a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sinkhole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DNS sinkhole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代理服务器（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Proxy servers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 detect or prevent access to specific domains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RAINPROBLEM" val="ProblemBody"/>
</p:tagLst>
</file>

<file path=ppt/tags/tag10.xml><?xml version="1.0" encoding="utf-8"?>
<p:tagLst xmlns:p="http://schemas.openxmlformats.org/presentationml/2006/main">
  <p:tag name="RAINPROBLEM" val="ShortAnswer"/>
  <p:tag name="PROBLEMSCORE" val="10.0"/>
  <p:tag name="PROBLEMVOICEALLOWED" val="False"/>
</p:tagLst>
</file>

<file path=ppt/tags/tag11.xml><?xml version="1.0" encoding="utf-8"?>
<p:tagLst xmlns:p="http://schemas.openxmlformats.org/presentationml/2006/main">
  <p:tag name="RAINPROBLEM" val="ProblemBody"/>
</p:tagLst>
</file>

<file path=ppt/tags/tag12.xml><?xml version="1.0" encoding="utf-8"?>
<p:tagLst xmlns:p="http://schemas.openxmlformats.org/presentationml/2006/main">
  <p:tag name="RAINPROBLEM" val="ProblemSubmit"/>
  <p:tag name="RAINPROBLEMTYPE" val="ShortAnswer"/>
</p:tagLst>
</file>

<file path=ppt/tags/tag13.xml><?xml version="1.0" encoding="utf-8"?>
<p:tagLst xmlns:p="http://schemas.openxmlformats.org/presentationml/2006/main">
  <p:tag name="RAINPROBLEMTYPE" val="ProblemTypeMarker"/>
</p:tagLst>
</file>

<file path=ppt/tags/tag14.xml><?xml version="1.0" encoding="utf-8"?>
<p:tagLst xmlns:p="http://schemas.openxmlformats.org/presentationml/2006/main">
  <p:tag name="RAINPROBLEMTYPE" val="ProblemTypeMarker"/>
</p:tagLst>
</file>

<file path=ppt/tags/tag15.xml><?xml version="1.0" encoding="utf-8"?>
<p:tagLst xmlns:p="http://schemas.openxmlformats.org/presentationml/2006/main">
  <p:tag name="RAINPROBLEMTYPE" val="ProblemTypeMarker"/>
</p:tagLst>
</file>

<file path=ppt/tags/tag16.xml><?xml version="1.0" encoding="utf-8"?>
<p:tagLst xmlns:p="http://schemas.openxmlformats.org/presentationml/2006/main">
  <p:tag name="RAINPROBLEMTYPE" val="ProblemTypeMarker"/>
</p:tagLst>
</file>

<file path=ppt/tags/tag17.xml><?xml version="1.0" encoding="utf-8"?>
<p:tagLst xmlns:p="http://schemas.openxmlformats.org/presentationml/2006/main">
  <p:tag name="RAINPROBLEMTYPE" val="ProblemTypeMarker"/>
</p:tagLst>
</file>

<file path=ppt/tags/tag18.xml><?xml version="1.0" encoding="utf-8"?>
<p:tagLst xmlns:p="http://schemas.openxmlformats.org/presentationml/2006/main">
  <p:tag name="RAINPROBLEM" val="ProblemSetting"/>
  <p:tag name="RAINPROBLEMTYPE" val="ShortAnswer"/>
</p:tagLst>
</file>

<file path=ppt/tags/tag19.xml><?xml version="1.0" encoding="utf-8"?>
<p:tagLst xmlns:p="http://schemas.openxmlformats.org/presentationml/2006/main">
  <p:tag name="RAINPROBLEM" val="ShortAnswer"/>
  <p:tag name="PROBLEMSCORE" val="10.0"/>
  <p:tag name="PROBLEMVOICEALLOWED" val="False"/>
</p:tagLst>
</file>

<file path=ppt/tags/tag2.xml><?xml version="1.0" encoding="utf-8"?>
<p:tagLst xmlns:p="http://schemas.openxmlformats.org/presentationml/2006/main">
  <p:tag name="RAINPROBLEM" val="ProblemSubmit"/>
  <p:tag name="RAINPROBLEMTYPE" val="ShortAnswer"/>
</p:tagLst>
</file>

<file path=ppt/tags/tag20.xml><?xml version="1.0" encoding="utf-8"?>
<p:tagLst xmlns:p="http://schemas.openxmlformats.org/presentationml/2006/main">
  <p:tag name="RAINPROBLEM" val="ProblemBody"/>
</p:tagLst>
</file>

<file path=ppt/tags/tag21.xml><?xml version="1.0" encoding="utf-8"?>
<p:tagLst xmlns:p="http://schemas.openxmlformats.org/presentationml/2006/main">
  <p:tag name="RAINPROBLEM" val="ProblemSubmit"/>
  <p:tag name="RAINPROBLEMTYPE" val="ShortAnswer"/>
</p:tagLst>
</file>

<file path=ppt/tags/tag22.xml><?xml version="1.0" encoding="utf-8"?>
<p:tagLst xmlns:p="http://schemas.openxmlformats.org/presentationml/2006/main">
  <p:tag name="PRODUCTVERSIONTIP" val="PRODUCTVERSIONTIP"/>
</p:tagLst>
</file>

<file path=ppt/tags/tag23.xml><?xml version="1.0" encoding="utf-8"?>
<p:tagLst xmlns:p="http://schemas.openxmlformats.org/presentationml/2006/main">
  <p:tag name="RAINPROBLEMTYPE" val="ProblemTypeMarker"/>
</p:tagLst>
</file>

<file path=ppt/tags/tag24.xml><?xml version="1.0" encoding="utf-8"?>
<p:tagLst xmlns:p="http://schemas.openxmlformats.org/presentationml/2006/main">
  <p:tag name="RAINPROBLEMTYPE" val="ProblemTypeMarker"/>
</p:tagLst>
</file>

<file path=ppt/tags/tag25.xml><?xml version="1.0" encoding="utf-8"?>
<p:tagLst xmlns:p="http://schemas.openxmlformats.org/presentationml/2006/main">
  <p:tag name="RAINPROBLEMTYPE" val="ProblemTypeMarker"/>
</p:tagLst>
</file>

<file path=ppt/tags/tag26.xml><?xml version="1.0" encoding="utf-8"?>
<p:tagLst xmlns:p="http://schemas.openxmlformats.org/presentationml/2006/main">
  <p:tag name="RAINPROBLEMTYPE" val="ProblemTypeMarker"/>
</p:tagLst>
</file>

<file path=ppt/tags/tag27.xml><?xml version="1.0" encoding="utf-8"?>
<p:tagLst xmlns:p="http://schemas.openxmlformats.org/presentationml/2006/main">
  <p:tag name="RAINPROBLEMTYPE" val="ProblemTypeMarker"/>
</p:tagLst>
</file>

<file path=ppt/tags/tag28.xml><?xml version="1.0" encoding="utf-8"?>
<p:tagLst xmlns:p="http://schemas.openxmlformats.org/presentationml/2006/main">
  <p:tag name="RAINPROBLEM" val="ProblemSetting"/>
  <p:tag name="RAINPROBLEMTYPE" val="ShortAnswer"/>
</p:tagLst>
</file>

<file path=ppt/tags/tag29.xml><?xml version="1.0" encoding="utf-8"?>
<p:tagLst xmlns:p="http://schemas.openxmlformats.org/presentationml/2006/main">
  <p:tag name="RAINPROBLEM" val="ShortAnswer"/>
  <p:tag name="PROBLEMSCORE" val="10.0"/>
  <p:tag name="PROBLEMVOICEALLOWED" val="False"/>
</p:tagLst>
</file>

<file path=ppt/tags/tag3.xml><?xml version="1.0" encoding="utf-8"?>
<p:tagLst xmlns:p="http://schemas.openxmlformats.org/presentationml/2006/main">
  <p:tag name="PRODUCTVERSIONTIP" val="PRODUCTVERSIONTIP"/>
</p:tagLst>
</file>

<file path=ppt/tags/tag30.xml><?xml version="1.0" encoding="utf-8"?>
<p:tagLst xmlns:p="http://schemas.openxmlformats.org/presentationml/2006/main">
  <p:tag name="RAINPROBLEM" val="ProblemBody"/>
</p:tagLst>
</file>

<file path=ppt/tags/tag31.xml><?xml version="1.0" encoding="utf-8"?>
<p:tagLst xmlns:p="http://schemas.openxmlformats.org/presentationml/2006/main">
  <p:tag name="RAINPROBLEM" val="ProblemSubmit"/>
  <p:tag name="RAINPROBLEMTYPE" val="ShortAnswer"/>
</p:tagLst>
</file>

<file path=ppt/tags/tag32.xml><?xml version="1.0" encoding="utf-8"?>
<p:tagLst xmlns:p="http://schemas.openxmlformats.org/presentationml/2006/main">
  <p:tag name="PRODUCTVERSIONTIP" val="PRODUCTVERSIONTIP"/>
</p:tagLst>
</file>

<file path=ppt/tags/tag33.xml><?xml version="1.0" encoding="utf-8"?>
<p:tagLst xmlns:p="http://schemas.openxmlformats.org/presentationml/2006/main">
  <p:tag name="RAINPROBLEMTYPE" val="ProblemTypeMarker"/>
</p:tagLst>
</file>

<file path=ppt/tags/tag34.xml><?xml version="1.0" encoding="utf-8"?>
<p:tagLst xmlns:p="http://schemas.openxmlformats.org/presentationml/2006/main">
  <p:tag name="RAINPROBLEMTYPE" val="ProblemTypeMarker"/>
</p:tagLst>
</file>

<file path=ppt/tags/tag35.xml><?xml version="1.0" encoding="utf-8"?>
<p:tagLst xmlns:p="http://schemas.openxmlformats.org/presentationml/2006/main">
  <p:tag name="RAINPROBLEMTYPE" val="ProblemTypeMarker"/>
</p:tagLst>
</file>

<file path=ppt/tags/tag36.xml><?xml version="1.0" encoding="utf-8"?>
<p:tagLst xmlns:p="http://schemas.openxmlformats.org/presentationml/2006/main">
  <p:tag name="RAINPROBLEMTYPE" val="ProblemTypeMarker"/>
</p:tagLst>
</file>

<file path=ppt/tags/tag37.xml><?xml version="1.0" encoding="utf-8"?>
<p:tagLst xmlns:p="http://schemas.openxmlformats.org/presentationml/2006/main">
  <p:tag name="RAINPROBLEMTYPE" val="ProblemTypeMarker"/>
</p:tagLst>
</file>

<file path=ppt/tags/tag38.xml><?xml version="1.0" encoding="utf-8"?>
<p:tagLst xmlns:p="http://schemas.openxmlformats.org/presentationml/2006/main">
  <p:tag name="RAINPROBLEM" val="ProblemSetting"/>
  <p:tag name="RAINPROBLEMTYPE" val="ShortAnswer"/>
</p:tagLst>
</file>

<file path=ppt/tags/tag39.xml><?xml version="1.0" encoding="utf-8"?>
<p:tagLst xmlns:p="http://schemas.openxmlformats.org/presentationml/2006/main">
  <p:tag name="RAINPROBLEM" val="ShortAnswer"/>
  <p:tag name="PROBLEMSCORE" val="10.0"/>
  <p:tag name="PROBLEMVOICEALLOWED" val="False"/>
</p:tagLst>
</file>

<file path=ppt/tags/tag4.xml><?xml version="1.0" encoding="utf-8"?>
<p:tagLst xmlns:p="http://schemas.openxmlformats.org/presentationml/2006/main">
  <p:tag name="RAINPROBLEMTYPE" val="ProblemTypeMarker"/>
</p:tagLst>
</file>

<file path=ppt/tags/tag40.xml><?xml version="1.0" encoding="utf-8"?>
<p:tagLst xmlns:p="http://schemas.openxmlformats.org/presentationml/2006/main">
  <p:tag name="RAINPROBLEM" val="ProblemBody"/>
</p:tagLst>
</file>

<file path=ppt/tags/tag41.xml><?xml version="1.0" encoding="utf-8"?>
<p:tagLst xmlns:p="http://schemas.openxmlformats.org/presentationml/2006/main">
  <p:tag name="RAINPROBLEM" val="ProblemSubmit"/>
  <p:tag name="RAINPROBLEMTYPE" val="ShortAnswer"/>
</p:tagLst>
</file>

<file path=ppt/tags/tag42.xml><?xml version="1.0" encoding="utf-8"?>
<p:tagLst xmlns:p="http://schemas.openxmlformats.org/presentationml/2006/main">
  <p:tag name="PRODUCTVERSIONTIP" val="PRODUCTVERSIONTIP"/>
</p:tagLst>
</file>

<file path=ppt/tags/tag43.xml><?xml version="1.0" encoding="utf-8"?>
<p:tagLst xmlns:p="http://schemas.openxmlformats.org/presentationml/2006/main">
  <p:tag name="RAINPROBLEMTYPE" val="ProblemTypeMarker"/>
</p:tagLst>
</file>

<file path=ppt/tags/tag44.xml><?xml version="1.0" encoding="utf-8"?>
<p:tagLst xmlns:p="http://schemas.openxmlformats.org/presentationml/2006/main">
  <p:tag name="RAINPROBLEMTYPE" val="ProblemTypeMarker"/>
</p:tagLst>
</file>

<file path=ppt/tags/tag45.xml><?xml version="1.0" encoding="utf-8"?>
<p:tagLst xmlns:p="http://schemas.openxmlformats.org/presentationml/2006/main">
  <p:tag name="RAINPROBLEMTYPE" val="ProblemTypeMarker"/>
</p:tagLst>
</file>

<file path=ppt/tags/tag46.xml><?xml version="1.0" encoding="utf-8"?>
<p:tagLst xmlns:p="http://schemas.openxmlformats.org/presentationml/2006/main">
  <p:tag name="RAINPROBLEMTYPE" val="ProblemTypeMarker"/>
</p:tagLst>
</file>

<file path=ppt/tags/tag47.xml><?xml version="1.0" encoding="utf-8"?>
<p:tagLst xmlns:p="http://schemas.openxmlformats.org/presentationml/2006/main">
  <p:tag name="RAINPROBLEMTYPE" val="ProblemTypeMarker"/>
</p:tagLst>
</file>

<file path=ppt/tags/tag48.xml><?xml version="1.0" encoding="utf-8"?>
<p:tagLst xmlns:p="http://schemas.openxmlformats.org/presentationml/2006/main">
  <p:tag name="RAINPROBLEM" val="ProblemSetting"/>
  <p:tag name="RAINPROBLEMTYPE" val="ShortAnswer"/>
</p:tagLst>
</file>

<file path=ppt/tags/tag49.xml><?xml version="1.0" encoding="utf-8"?>
<p:tagLst xmlns:p="http://schemas.openxmlformats.org/presentationml/2006/main">
  <p:tag name="RAINPROBLEM" val="ShortAnswer"/>
  <p:tag name="PROBLEMSCORE" val="10.0"/>
  <p:tag name="PROBLEMVOICEALLOWED" val="False"/>
</p:tagLst>
</file>

<file path=ppt/tags/tag5.xml><?xml version="1.0" encoding="utf-8"?>
<p:tagLst xmlns:p="http://schemas.openxmlformats.org/presentationml/2006/main">
  <p:tag name="RAINPROBLEMTYPE" val="ProblemTypeMarker"/>
</p:tagLst>
</file>

<file path=ppt/tags/tag50.xml><?xml version="1.0" encoding="utf-8"?>
<p:tagLst xmlns:p="http://schemas.openxmlformats.org/presentationml/2006/main">
  <p:tag name="COMMONDATA" val="eyJoZGlkIjoiMzBkYjYyZDY3MzU4MDhkMGFmMWZlNmEwOTg5MjBlNzAifQ=="/>
</p:tagLst>
</file>

<file path=ppt/tags/tag6.xml><?xml version="1.0" encoding="utf-8"?>
<p:tagLst xmlns:p="http://schemas.openxmlformats.org/presentationml/2006/main">
  <p:tag name="RAINPROBLEMTYPE" val="ProblemTypeMarker"/>
</p:tagLst>
</file>

<file path=ppt/tags/tag7.xml><?xml version="1.0" encoding="utf-8"?>
<p:tagLst xmlns:p="http://schemas.openxmlformats.org/presentationml/2006/main">
  <p:tag name="RAINPROBLEMTYPE" val="ProblemTypeMarker"/>
</p:tagLst>
</file>

<file path=ppt/tags/tag8.xml><?xml version="1.0" encoding="utf-8"?>
<p:tagLst xmlns:p="http://schemas.openxmlformats.org/presentationml/2006/main">
  <p:tag name="RAINPROBLEMTYPE" val="ProblemTypeMarker"/>
</p:tagLst>
</file>

<file path=ppt/tags/tag9.xml><?xml version="1.0" encoding="utf-8"?>
<p:tagLst xmlns:p="http://schemas.openxmlformats.org/presentationml/2006/main">
  <p:tag name="RAINPROBLEM" val="ProblemSetting"/>
  <p:tag name="RAINPROBLEMTYPE" val="ShortAnswer"/>
</p:tagLst>
</file>

<file path=ppt/theme/theme1.xml><?xml version="1.0" encoding="utf-8"?>
<a:theme xmlns:a="http://schemas.openxmlformats.org/drawingml/2006/main" name="3_400TGp_globalcity_light_ani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8664</Words>
  <Application>WPS 演示</Application>
  <PresentationFormat>宽屏</PresentationFormat>
  <Paragraphs>405</Paragraphs>
  <Slides>66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5" baseType="lpstr">
      <vt:lpstr>Arial</vt:lpstr>
      <vt:lpstr>宋体</vt:lpstr>
      <vt:lpstr>Wingdings</vt:lpstr>
      <vt:lpstr>MS PGothic</vt:lpstr>
      <vt:lpstr>Times New Roman</vt:lpstr>
      <vt:lpstr>Calibri</vt:lpstr>
      <vt:lpstr>微软雅黑</vt:lpstr>
      <vt:lpstr>Arial Unicode MS</vt:lpstr>
      <vt:lpstr>3_400TGp_globalcity_light_ani</vt:lpstr>
      <vt:lpstr>恶意代码分析与防治技术 第14章: 恶意代码网络行为分析 </vt:lpstr>
      <vt:lpstr>PowerPoint 演示文稿</vt:lpstr>
      <vt:lpstr>PowerPoint 演示文稿</vt:lpstr>
      <vt:lpstr>PowerPoint 演示文稿</vt:lpstr>
      <vt:lpstr>网络钓鱼（Phishing）</vt:lpstr>
      <vt:lpstr>本章知识点</vt:lpstr>
      <vt:lpstr>网络应对措施 Network Countermeasures</vt:lpstr>
      <vt:lpstr>PowerPoint 演示文稿</vt:lpstr>
      <vt:lpstr>Common Network Countermeasures</vt:lpstr>
      <vt:lpstr>网络数据</vt:lpstr>
      <vt:lpstr>DNS沉洞（ DNS Sinkhole）</vt:lpstr>
      <vt:lpstr>代理服务器（Proxy server）</vt:lpstr>
      <vt:lpstr>Content-Based Countermeasures</vt:lpstr>
      <vt:lpstr>PowerPoint 演示文稿</vt:lpstr>
      <vt:lpstr>IDS vs IPS</vt:lpstr>
      <vt:lpstr>代理服务器</vt:lpstr>
      <vt:lpstr>Observing the Malware in Its Natural Habitat</vt:lpstr>
      <vt:lpstr>真实环境 vs. 实验室环境</vt:lpstr>
      <vt:lpstr>Indications of Malicious Activity</vt:lpstr>
      <vt:lpstr>OPSEC</vt:lpstr>
      <vt:lpstr>OPSEC</vt:lpstr>
      <vt:lpstr>Identify Investigative Activity</vt:lpstr>
      <vt:lpstr>Safely Investigate an Attacker Online</vt:lpstr>
      <vt:lpstr>PowerPoint 演示文稿</vt:lpstr>
      <vt:lpstr>间接策略（Indirection Tactics）</vt:lpstr>
      <vt:lpstr>搜索引擎Search Engines</vt:lpstr>
      <vt:lpstr>Getting IP Address and Domain Information</vt:lpstr>
      <vt:lpstr>Command-Line vs. Web-Based Lookups</vt:lpstr>
      <vt:lpstr>RobTex</vt:lpstr>
      <vt:lpstr>VirusTotal</vt:lpstr>
      <vt:lpstr>Content-Based Network Countermeasures</vt:lpstr>
      <vt:lpstr>PowerPoint 演示文稿</vt:lpstr>
      <vt:lpstr>Intrusion Detection with Snort</vt:lpstr>
      <vt:lpstr>Snort Rule to Block HTTP Traffic by User-Agent</vt:lpstr>
      <vt:lpstr>Taking a Deeper Look</vt:lpstr>
      <vt:lpstr>Combining Dynamic and Static Analysis Techniques</vt:lpstr>
      <vt:lpstr>PowerPoint 演示文稿</vt:lpstr>
      <vt:lpstr>Two Objectives of Deeper Analysis</vt:lpstr>
      <vt:lpstr>Effective and Robust Signature</vt:lpstr>
      <vt:lpstr>Hiding in Plain Sight</vt:lpstr>
      <vt:lpstr>GET and POST</vt:lpstr>
      <vt:lpstr>User Agents</vt:lpstr>
      <vt:lpstr>3 Possible User Agents</vt:lpstr>
      <vt:lpstr>Use Existing Infrastructure</vt:lpstr>
      <vt:lpstr>Attackers Use Existing Infrastructure</vt:lpstr>
      <vt:lpstr>Leveraging Client-initiated Beaconing</vt:lpstr>
      <vt:lpstr>Understanding Surrounding Code</vt:lpstr>
      <vt:lpstr>Understanding Surrounding Code</vt:lpstr>
      <vt:lpstr>Finding the Networking Code</vt:lpstr>
      <vt:lpstr>Sources of Network Content</vt:lpstr>
      <vt:lpstr>Sources of Network Content</vt:lpstr>
      <vt:lpstr>Hard-Coded vs. Ephemeral Data</vt:lpstr>
      <vt:lpstr>How URI is Generated</vt:lpstr>
      <vt:lpstr>Identifying and Leveraging the Encoding Steps</vt:lpstr>
      <vt:lpstr>Creating a Signature</vt:lpstr>
      <vt:lpstr>Analyzing the Parsing Routines</vt:lpstr>
      <vt:lpstr>PowerPoint 演示文稿</vt:lpstr>
      <vt:lpstr>PowerPoint 演示文稿</vt:lpstr>
      <vt:lpstr>Possible Signatures</vt:lpstr>
      <vt:lpstr>Targeting Multiple Elements</vt:lpstr>
      <vt:lpstr>Making General Signatures</vt:lpstr>
      <vt:lpstr>Understanding the Attacker's Perspective</vt:lpstr>
      <vt:lpstr>Rules of Thumb</vt:lpstr>
      <vt:lpstr>Rules of Thumb</vt:lpstr>
      <vt:lpstr>本章知识点</vt:lpstr>
      <vt:lpstr>恶意代码分析与防治技术 第14章: 恶意代码网络行为分析 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Malware Analysis</dc:title>
  <dc:creator>Sam Bowne</dc:creator>
  <cp:lastModifiedBy>Administrator</cp:lastModifiedBy>
  <cp:revision>588</cp:revision>
  <dcterms:created xsi:type="dcterms:W3CDTF">2013-08-16T17:07:00Z</dcterms:created>
  <dcterms:modified xsi:type="dcterms:W3CDTF">2023-12-25T00:46:59Z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5E67A391AC6E4F90992839B18DD49172</vt:lpwstr>
  </property>
  <property fmtid="{D5CDD505-2E9C-101B-9397-08002B2CF9AE}" pid="3" name="KSOProductBuildVer">
    <vt:lpwstr>2052-11.1.0.11875</vt:lpwstr>
  </property>
</Properties>
</file>